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57" r:id="rId3"/>
    <p:sldId id="256" r:id="rId4"/>
    <p:sldId id="258" r:id="rId5"/>
    <p:sldId id="259" r:id="rId6"/>
    <p:sldId id="265" r:id="rId7"/>
    <p:sldId id="262" r:id="rId8"/>
    <p:sldId id="264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7F00B9A-3818-4037-A4D6-4E14B44DC85D}" type="datetimeFigureOut">
              <a:rPr lang="fr-FR"/>
              <a:pPr>
                <a:defRPr/>
              </a:pPr>
              <a:t>04/05/2016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CF8640A-0D63-4265-BC8B-3A9624BDAFB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4336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E143620-4736-415B-8C1F-B54E6AD07761}" type="slidenum">
              <a:rPr lang="fr-FR" altLang="fr-FR" smtClean="0"/>
              <a:pPr eaLnBrk="1" hangingPunct="1">
                <a:spcBef>
                  <a:spcPct val="0"/>
                </a:spcBef>
              </a:pPr>
              <a:t>6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22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D92C26-2D46-46A7-923A-E14E959E111E}" type="slidenum">
              <a:rPr lang="fr-FR" altLang="fr-FR" smtClean="0"/>
              <a:pPr eaLnBrk="1" hangingPunct="1">
                <a:spcBef>
                  <a:spcPct val="0"/>
                </a:spcBef>
              </a:pPr>
              <a:t>7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33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1BFBAFD-7F42-47F4-8AC5-06B48F5A6E37}" type="slidenum">
              <a:rPr lang="fr-FR" altLang="fr-FR" smtClean="0"/>
              <a:pPr eaLnBrk="1" hangingPunct="1">
                <a:spcBef>
                  <a:spcPct val="0"/>
                </a:spcBef>
              </a:pPr>
              <a:t>8</a:t>
            </a:fld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BA4BA-6671-4ADF-A62F-55A6E6BC63AC}" type="datetimeFigureOut">
              <a:rPr lang="fr-FR"/>
              <a:pPr>
                <a:defRPr/>
              </a:pPr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44267-E5DD-4935-B6CE-AEBEE8A4E31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735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58662-FA41-4137-B04D-1B89BBFD104E}" type="datetimeFigureOut">
              <a:rPr lang="fr-FR"/>
              <a:pPr>
                <a:defRPr/>
              </a:pPr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351FD-C7E0-445B-A7DD-B149330B44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318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F0557-9015-49A7-82B6-B8A378D3BA64}" type="datetimeFigureOut">
              <a:rPr lang="fr-FR"/>
              <a:pPr>
                <a:defRPr/>
              </a:pPr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FFDF6-BDF2-48DC-B6C7-23BF10E737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E36C5-4780-4108-AF9A-ACAFA2623BAA}" type="datetimeFigureOut">
              <a:rPr lang="fr-FR"/>
              <a:pPr>
                <a:defRPr/>
              </a:pPr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74779-020D-4CF0-8191-C0CD9E7746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91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4A01-B1D6-46F3-8C83-D139F1F47563}" type="datetimeFigureOut">
              <a:rPr lang="fr-FR"/>
              <a:pPr>
                <a:defRPr/>
              </a:pPr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608DC-1B9B-40E6-8871-97F36B4260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24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9D987-A900-4AF7-9BE6-97B7E5913E98}" type="datetimeFigureOut">
              <a:rPr lang="fr-FR"/>
              <a:pPr>
                <a:defRPr/>
              </a:pPr>
              <a:t>04/05/2016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43B77-4843-49EB-9D38-1080D153DF3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59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674B8-526B-495C-B1FD-495764985E64}" type="datetimeFigureOut">
              <a:rPr lang="fr-FR"/>
              <a:pPr>
                <a:defRPr/>
              </a:pPr>
              <a:t>04/05/2016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57B79-643C-4862-BFA7-30651F01955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301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E28B5-DD54-4D8A-8966-8F857FCDE225}" type="datetimeFigureOut">
              <a:rPr lang="fr-FR"/>
              <a:pPr>
                <a:defRPr/>
              </a:pPr>
              <a:t>04/05/2016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0BBDF-F38A-42EB-93DC-446350F8E4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34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807D7-D31F-4F8F-8F07-F9368F5ED3FE}" type="datetimeFigureOut">
              <a:rPr lang="fr-FR"/>
              <a:pPr>
                <a:defRPr/>
              </a:pPr>
              <a:t>04/05/2016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A7E50-8866-4A60-A8C2-1A4E3853FDD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75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08035-B740-40D9-89FC-9109ADB060D7}" type="datetimeFigureOut">
              <a:rPr lang="fr-FR"/>
              <a:pPr>
                <a:defRPr/>
              </a:pPr>
              <a:t>04/05/2016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9F537-4250-423D-AE36-F515981EF9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0155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B4338-AD98-4D14-8AFF-6AC1CA6018DA}" type="datetimeFigureOut">
              <a:rPr lang="fr-FR"/>
              <a:pPr>
                <a:defRPr/>
              </a:pPr>
              <a:t>04/05/2016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1E39D-D90B-465E-BBAF-11C55F89A83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12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EFEE41-F959-41A3-9C3A-1F15680A0793}" type="datetimeFigureOut">
              <a:rPr lang="fr-FR"/>
              <a:pPr>
                <a:defRPr/>
              </a:pPr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7FA91C-509B-4E71-85A3-6920B89DBBA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307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000" smtClean="0">
                <a:latin typeface="Georgia" pitchFamily="18" charset="0"/>
                <a:cs typeface="Times New Roman" pitchFamily="18" charset="0"/>
              </a:rPr>
              <a:t>Les trois moments de l’histoire universelle et les hétérodoxies monétaires régulationnistes, postkeynésiennes et marxistes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457200" y="2266950"/>
          <a:ext cx="8229599" cy="3192464"/>
        </p:xfrm>
        <a:graphic>
          <a:graphicData uri="http://schemas.openxmlformats.org/drawingml/2006/table">
            <a:tbl>
              <a:tblPr/>
              <a:tblGrid>
                <a:gridCol w="758659"/>
                <a:gridCol w="1730113"/>
                <a:gridCol w="1202752"/>
                <a:gridCol w="1131049"/>
                <a:gridCol w="1258264"/>
                <a:gridCol w="989957"/>
                <a:gridCol w="1158805"/>
              </a:tblGrid>
              <a:tr h="5555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Moments de </a:t>
                      </a:r>
                      <a:b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l'histoire </a:t>
                      </a:r>
                      <a:b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universelle</a:t>
                      </a: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Formations sociales</a:t>
                      </a: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Socius </a:t>
                      </a:r>
                      <a:b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(machine sociale)</a:t>
                      </a: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Régime </a:t>
                      </a: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de la dette</a:t>
                      </a: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Forme juridique </a:t>
                      </a:r>
                      <a:b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de la dette</a:t>
                      </a: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Forme de la </a:t>
                      </a:r>
                      <a:b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plus-value</a:t>
                      </a: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Point de discussion avec les hétérodoxies</a:t>
                      </a:r>
                      <a:b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monétaires</a:t>
                      </a:r>
                    </a:p>
                  </a:txBody>
                  <a:tcPr marL="6943" marR="6943" marT="693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91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Sauvages</a:t>
                      </a: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Sociétés "primitives" </a:t>
                      </a: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Corps plein de la Terre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 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(machine territoriale 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primitive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)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Régime </a:t>
                      </a:r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immanent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/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de la </a:t>
                      </a:r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dette finie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Règles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/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(interdits, prescriptions, 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rites, cultes, sacrifices 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)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Plus-value de code</a:t>
                      </a: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Hypothèse de la 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"dette de vie"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Régulationnistes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/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(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Orléan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,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Aglietta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, 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Théret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)</a:t>
                      </a:r>
                    </a:p>
                  </a:txBody>
                  <a:tcPr marL="6943" marR="6943" marT="693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026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sng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Barbares</a:t>
                      </a: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sng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États despotiques barbares </a:t>
                      </a:r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(grands empires africains, chinois, mycénien, égyptien, etc.)</a:t>
                      </a:r>
                      <a:b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sng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Tyrannies grecques</a:t>
                      </a:r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/>
                      </a:r>
                      <a:b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sng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Empires romain et chrétien</a:t>
                      </a:r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/>
                      </a:r>
                      <a:b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sng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États féodaux</a:t>
                      </a:r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/>
                      </a:r>
                      <a:b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sng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États monarchiques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Corps plein du Despote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/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(machine despotique 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barbare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)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Régime </a:t>
                      </a:r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transcendant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 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de la </a:t>
                      </a:r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dette infinie d'Etat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(ou "dette d'existence")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/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Régime </a:t>
                      </a:r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transcendant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 de la </a:t>
                      </a:r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dette infinie </a:t>
                      </a:r>
                      <a:r>
                        <a:rPr lang="fr-FR" sz="9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intériorisée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sng" strike="noStrike" dirty="0" err="1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Nexum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 et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/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Lois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 (pacte et contrat)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sng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Plus-value de code</a:t>
                      </a:r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 appropriée </a:t>
                      </a:r>
                      <a:b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(par surcodage </a:t>
                      </a:r>
                      <a:b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étatique)</a:t>
                      </a: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Origine étatique de la monnaie</a:t>
                      </a:r>
                      <a:b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sng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(Néo-)Chartalisme</a:t>
                      </a:r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 </a:t>
                      </a:r>
                      <a:b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(Knapp, Wray)</a:t>
                      </a:r>
                    </a:p>
                  </a:txBody>
                  <a:tcPr marL="6943" marR="6943" marT="693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7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sng" strike="noStrike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Civilisés</a:t>
                      </a: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Capitalisme</a:t>
                      </a:r>
                      <a:br>
                        <a:rPr lang="fr-FR" sz="9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Etats </a:t>
                      </a:r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capitalistes modernes</a:t>
                      </a:r>
                      <a:b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Etats </a:t>
                      </a:r>
                      <a:r>
                        <a:rPr lang="fr-FR" sz="9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capitalistes </a:t>
                      </a:r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totalitaires</a:t>
                      </a:r>
                      <a:b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Etats socialistes bureaucratiques</a:t>
                      </a: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Corps plein du Capital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 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(machine capitaliste 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civilisée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)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Régime </a:t>
                      </a:r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immanent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/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de la </a:t>
                      </a:r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dette infinie intériorisée </a:t>
                      </a:r>
                      <a:r>
                        <a:rPr lang="fr-FR" sz="9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et </a:t>
                      </a:r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privatisée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Axiomes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/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(régulations étatiques et </a:t>
                      </a:r>
                      <a:r>
                        <a:rPr lang="fr-FR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para-étatiques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 des flux décodés et des marchés)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/>
                      </a:endParaRP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Plus-value de flux</a:t>
                      </a:r>
                    </a:p>
                  </a:txBody>
                  <a:tcPr marL="6943" marR="6943" marT="6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Monnaie de crédit 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et monnaie d'échange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École du circuit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 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(Schmitt)</a:t>
                      </a:r>
                      <a:b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</a:br>
                      <a:r>
                        <a:rPr lang="fr-FR" sz="900" b="0" i="0" u="sng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Marxisme hétérodoxe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(de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Brunhoff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/>
                        </a:rPr>
                        <a:t>)</a:t>
                      </a:r>
                    </a:p>
                  </a:txBody>
                  <a:tcPr marL="6943" marR="6943" marT="693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rganigramme : Connecteur 17"/>
          <p:cNvSpPr/>
          <p:nvPr/>
        </p:nvSpPr>
        <p:spPr>
          <a:xfrm>
            <a:off x="4435475" y="4146550"/>
            <a:ext cx="665163" cy="639763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9" name="Organigramme : Connecteur 18"/>
          <p:cNvSpPr/>
          <p:nvPr/>
        </p:nvSpPr>
        <p:spPr>
          <a:xfrm>
            <a:off x="3155950" y="2873375"/>
            <a:ext cx="665163" cy="63817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0" name="Organigramme : Connecteur 19"/>
          <p:cNvSpPr/>
          <p:nvPr/>
        </p:nvSpPr>
        <p:spPr>
          <a:xfrm>
            <a:off x="5453063" y="2873375"/>
            <a:ext cx="665162" cy="63817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21" name="Connecteur en arc 20"/>
          <p:cNvCxnSpPr>
            <a:stCxn id="20" idx="4"/>
          </p:cNvCxnSpPr>
          <p:nvPr/>
        </p:nvCxnSpPr>
        <p:spPr>
          <a:xfrm rot="5400000">
            <a:off x="4966494" y="3645694"/>
            <a:ext cx="955675" cy="687387"/>
          </a:xfrm>
          <a:prstGeom prst="curvedConnector2">
            <a:avLst/>
          </a:prstGeom>
          <a:ln w="38100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en arc 21"/>
          <p:cNvCxnSpPr>
            <a:stCxn id="18" idx="2"/>
            <a:endCxn id="19" idx="4"/>
          </p:cNvCxnSpPr>
          <p:nvPr/>
        </p:nvCxnSpPr>
        <p:spPr>
          <a:xfrm rot="10800000">
            <a:off x="3489325" y="3511550"/>
            <a:ext cx="946150" cy="955675"/>
          </a:xfrm>
          <a:prstGeom prst="curvedConnector2">
            <a:avLst/>
          </a:prstGeom>
          <a:ln w="38100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en arc 22"/>
          <p:cNvCxnSpPr/>
          <p:nvPr/>
        </p:nvCxnSpPr>
        <p:spPr>
          <a:xfrm rot="5400000" flipH="1" flipV="1">
            <a:off x="4624387" y="1760538"/>
            <a:ext cx="28575" cy="2298700"/>
          </a:xfrm>
          <a:prstGeom prst="curvedConnector3">
            <a:avLst>
              <a:gd name="adj1" fmla="val 2607480"/>
            </a:avLst>
          </a:prstGeom>
          <a:ln w="38100">
            <a:solidFill>
              <a:srgbClr val="FF0000"/>
            </a:solidFill>
            <a:prstDash val="sysDash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en arc 23"/>
          <p:cNvCxnSpPr>
            <a:stCxn id="20" idx="7"/>
            <a:endCxn id="19" idx="1"/>
          </p:cNvCxnSpPr>
          <p:nvPr/>
        </p:nvCxnSpPr>
        <p:spPr>
          <a:xfrm rot="16200000" flipV="1">
            <a:off x="4637881" y="1581944"/>
            <a:ext cx="26988" cy="2768600"/>
          </a:xfrm>
          <a:prstGeom prst="curvedConnector3">
            <a:avLst>
              <a:gd name="adj1" fmla="val 3680835"/>
            </a:avLst>
          </a:prstGeom>
          <a:ln w="38100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en arc 24"/>
          <p:cNvCxnSpPr>
            <a:stCxn id="19" idx="3"/>
            <a:endCxn id="18" idx="3"/>
          </p:cNvCxnSpPr>
          <p:nvPr/>
        </p:nvCxnSpPr>
        <p:spPr>
          <a:xfrm rot="16200000" flipH="1">
            <a:off x="3255170" y="3415506"/>
            <a:ext cx="1274762" cy="1279525"/>
          </a:xfrm>
          <a:prstGeom prst="curvedConnector3">
            <a:avLst>
              <a:gd name="adj1" fmla="val 96733"/>
            </a:avLst>
          </a:prstGeom>
          <a:ln w="38100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en arc 25"/>
          <p:cNvCxnSpPr>
            <a:stCxn id="18" idx="5"/>
            <a:endCxn id="20" idx="5"/>
          </p:cNvCxnSpPr>
          <p:nvPr/>
        </p:nvCxnSpPr>
        <p:spPr>
          <a:xfrm rot="5400000" flipH="1" flipV="1">
            <a:off x="4874420" y="3545681"/>
            <a:ext cx="1274762" cy="1019175"/>
          </a:xfrm>
          <a:prstGeom prst="curvedConnector3">
            <a:avLst>
              <a:gd name="adj1" fmla="val 3409"/>
            </a:avLst>
          </a:prstGeom>
          <a:ln w="38100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3" name="Titre 307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000" smtClean="0">
                <a:latin typeface="Georgia" pitchFamily="18" charset="0"/>
                <a:cs typeface="Times New Roman" pitchFamily="18" charset="0"/>
              </a:rPr>
              <a:t>Schéma de l’échange généralisé selon Lévi-Strauss (exemple avec 3 groupes de filiation locaux) ou la circulation des dettes (horizontales?)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27038" y="5445125"/>
            <a:ext cx="8208962" cy="72072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dirty="0"/>
              <a:t>            </a:t>
            </a:r>
            <a:r>
              <a:rPr lang="fr-FR" sz="1500" dirty="0">
                <a:solidFill>
                  <a:schemeClr val="tx1"/>
                </a:solidFill>
                <a:latin typeface="Georgia" panose="02040502050405020303" pitchFamily="18" charset="0"/>
              </a:rPr>
              <a:t>Groupe de filiation                     </a:t>
            </a:r>
            <a:r>
              <a:rPr lang="fr-FR" sz="1500" dirty="0">
                <a:solidFill>
                  <a:schemeClr val="accent1"/>
                </a:solidFill>
                <a:latin typeface="Georgia" panose="02040502050405020303" pitchFamily="18" charset="0"/>
              </a:rPr>
              <a:t>Compensations matrimoniales                       </a:t>
            </a:r>
            <a:r>
              <a:rPr lang="fr-FR" sz="1500" dirty="0">
                <a:solidFill>
                  <a:srgbClr val="FF0000"/>
                </a:solidFill>
                <a:latin typeface="Georgia" panose="02040502050405020303" pitchFamily="18" charset="0"/>
              </a:rPr>
              <a:t>Femmes</a:t>
            </a:r>
            <a:r>
              <a:rPr lang="fr-FR" sz="1500" dirty="0">
                <a:solidFill>
                  <a:schemeClr val="accent1"/>
                </a:solidFill>
                <a:latin typeface="Georgia" panose="02040502050405020303" pitchFamily="18" charset="0"/>
              </a:rPr>
              <a:t>                          </a:t>
            </a:r>
            <a:r>
              <a:rPr lang="fr-FR" sz="15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</a:t>
            </a:r>
            <a:endParaRPr lang="fr-FR" sz="1500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cxnSp>
        <p:nvCxnSpPr>
          <p:cNvPr id="3081" name="Connecteur droit 3080"/>
          <p:cNvCxnSpPr/>
          <p:nvPr/>
        </p:nvCxnSpPr>
        <p:spPr>
          <a:xfrm>
            <a:off x="2944813" y="5832475"/>
            <a:ext cx="719137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6597650" y="5832475"/>
            <a:ext cx="720725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rganigramme : Connecteur 43"/>
          <p:cNvSpPr>
            <a:spLocks noChangeAspect="1"/>
          </p:cNvSpPr>
          <p:nvPr/>
        </p:nvSpPr>
        <p:spPr>
          <a:xfrm>
            <a:off x="533400" y="5565775"/>
            <a:ext cx="500063" cy="4794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b="1" dirty="0">
              <a:solidFill>
                <a:schemeClr val="tx1"/>
              </a:solidFill>
            </a:endParaRPr>
          </a:p>
        </p:txBody>
      </p:sp>
      <p:grpSp>
        <p:nvGrpSpPr>
          <p:cNvPr id="17" name="Groupe 16"/>
          <p:cNvGrpSpPr>
            <a:grpSpLocks/>
          </p:cNvGrpSpPr>
          <p:nvPr/>
        </p:nvGrpSpPr>
        <p:grpSpPr bwMode="auto">
          <a:xfrm>
            <a:off x="3155950" y="1446213"/>
            <a:ext cx="2962275" cy="336550"/>
            <a:chOff x="1361410" y="916403"/>
            <a:chExt cx="2962275" cy="336978"/>
          </a:xfrm>
        </p:grpSpPr>
        <p:cxnSp>
          <p:nvCxnSpPr>
            <p:cNvPr id="27" name="Connecteur droit avec flèche 26"/>
            <p:cNvCxnSpPr/>
            <p:nvPr/>
          </p:nvCxnSpPr>
          <p:spPr>
            <a:xfrm>
              <a:off x="1361410" y="1253381"/>
              <a:ext cx="296227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ash"/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90" name="ZoneTexte 27"/>
            <p:cNvSpPr txBox="1">
              <a:spLocks noChangeArrowheads="1"/>
            </p:cNvSpPr>
            <p:nvPr/>
          </p:nvSpPr>
          <p:spPr bwMode="auto">
            <a:xfrm>
              <a:off x="1821388" y="916403"/>
              <a:ext cx="230425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 b="1">
                  <a:latin typeface="Georgia" pitchFamily="18" charset="0"/>
                </a:rPr>
                <a:t>Dettes horizontales 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rganigramme : Connecteur 12"/>
          <p:cNvSpPr/>
          <p:nvPr/>
        </p:nvSpPr>
        <p:spPr>
          <a:xfrm>
            <a:off x="2736850" y="2236788"/>
            <a:ext cx="287338" cy="288925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4" name="Organigramme : Connecteur 13"/>
          <p:cNvSpPr/>
          <p:nvPr/>
        </p:nvSpPr>
        <p:spPr>
          <a:xfrm>
            <a:off x="2184400" y="1660525"/>
            <a:ext cx="287338" cy="288925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5" name="Organigramme : Connecteur 14"/>
          <p:cNvSpPr/>
          <p:nvPr/>
        </p:nvSpPr>
        <p:spPr>
          <a:xfrm>
            <a:off x="3176588" y="1660525"/>
            <a:ext cx="287337" cy="288925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21" name="Connecteur en arc 20"/>
          <p:cNvCxnSpPr>
            <a:stCxn id="15" idx="4"/>
          </p:cNvCxnSpPr>
          <p:nvPr/>
        </p:nvCxnSpPr>
        <p:spPr>
          <a:xfrm rot="5400000">
            <a:off x="2956719" y="2016919"/>
            <a:ext cx="431800" cy="296862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en arc 22"/>
          <p:cNvCxnSpPr>
            <a:stCxn id="13" idx="2"/>
            <a:endCxn id="14" idx="4"/>
          </p:cNvCxnSpPr>
          <p:nvPr/>
        </p:nvCxnSpPr>
        <p:spPr>
          <a:xfrm rot="10800000">
            <a:off x="2328863" y="1949450"/>
            <a:ext cx="407987" cy="431800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rganigramme : Connecteur 36"/>
          <p:cNvSpPr/>
          <p:nvPr/>
        </p:nvSpPr>
        <p:spPr>
          <a:xfrm>
            <a:off x="4643438" y="4141788"/>
            <a:ext cx="287337" cy="288925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8" name="Organigramme : Connecteur 37"/>
          <p:cNvSpPr/>
          <p:nvPr/>
        </p:nvSpPr>
        <p:spPr>
          <a:xfrm>
            <a:off x="4090988" y="3567113"/>
            <a:ext cx="287337" cy="287337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Organigramme : Connecteur 38"/>
          <p:cNvSpPr/>
          <p:nvPr/>
        </p:nvSpPr>
        <p:spPr>
          <a:xfrm>
            <a:off x="5083175" y="3567113"/>
            <a:ext cx="287338" cy="287337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42" name="Connecteur en arc 41"/>
          <p:cNvCxnSpPr>
            <a:stCxn id="38" idx="0"/>
            <a:endCxn id="39" idx="0"/>
          </p:cNvCxnSpPr>
          <p:nvPr/>
        </p:nvCxnSpPr>
        <p:spPr>
          <a:xfrm rot="5400000" flipH="1" flipV="1">
            <a:off x="4731544" y="3071019"/>
            <a:ext cx="12700" cy="992188"/>
          </a:xfrm>
          <a:prstGeom prst="curvedConnector3">
            <a:avLst>
              <a:gd name="adj1" fmla="val 2607480"/>
            </a:avLst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rganigramme : Connecteur 15"/>
          <p:cNvSpPr/>
          <p:nvPr/>
        </p:nvSpPr>
        <p:spPr>
          <a:xfrm>
            <a:off x="6486525" y="6097588"/>
            <a:ext cx="287338" cy="288925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b="1" dirty="0">
                <a:solidFill>
                  <a:schemeClr val="tx1"/>
                </a:solidFill>
              </a:rPr>
              <a:t>γ</a:t>
            </a:r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5934075" y="5522913"/>
            <a:ext cx="287338" cy="287337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b="1" dirty="0">
                <a:solidFill>
                  <a:schemeClr val="tx1"/>
                </a:solidFill>
              </a:rPr>
              <a:t>α</a:t>
            </a:r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6926263" y="5522913"/>
            <a:ext cx="287337" cy="287337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b="1" dirty="0">
                <a:solidFill>
                  <a:schemeClr val="tx1"/>
                </a:solidFill>
              </a:rPr>
              <a:t>β</a:t>
            </a:r>
            <a:endParaRPr lang="fr-FR" sz="1000" b="1" dirty="0">
              <a:solidFill>
                <a:schemeClr val="tx1"/>
              </a:solidFill>
            </a:endParaRPr>
          </a:p>
        </p:txBody>
      </p:sp>
      <p:cxnSp>
        <p:nvCxnSpPr>
          <p:cNvPr id="32" name="Connecteur en arc 31"/>
          <p:cNvCxnSpPr/>
          <p:nvPr/>
        </p:nvCxnSpPr>
        <p:spPr>
          <a:xfrm rot="5400000" flipH="1" flipV="1">
            <a:off x="2818607" y="1180306"/>
            <a:ext cx="12700" cy="992187"/>
          </a:xfrm>
          <a:prstGeom prst="curvedConnector3">
            <a:avLst>
              <a:gd name="adj1" fmla="val 2607480"/>
            </a:avLst>
          </a:prstGeom>
          <a:ln w="22225">
            <a:solidFill>
              <a:srgbClr val="FF0000"/>
            </a:solidFill>
            <a:prstDash val="sysDash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0" y="2852738"/>
            <a:ext cx="914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0" y="4868863"/>
            <a:ext cx="914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en arc 62"/>
          <p:cNvCxnSpPr>
            <a:stCxn id="15" idx="7"/>
            <a:endCxn id="14" idx="1"/>
          </p:cNvCxnSpPr>
          <p:nvPr/>
        </p:nvCxnSpPr>
        <p:spPr>
          <a:xfrm rot="16200000" flipV="1">
            <a:off x="2824957" y="1104106"/>
            <a:ext cx="12700" cy="1195387"/>
          </a:xfrm>
          <a:prstGeom prst="curvedConnector3">
            <a:avLst>
              <a:gd name="adj1" fmla="val 3680835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en arc 83"/>
          <p:cNvCxnSpPr>
            <a:stCxn id="14" idx="3"/>
            <a:endCxn id="13" idx="3"/>
          </p:cNvCxnSpPr>
          <p:nvPr/>
        </p:nvCxnSpPr>
        <p:spPr>
          <a:xfrm rot="16200000" flipH="1">
            <a:off x="2215357" y="1918494"/>
            <a:ext cx="576262" cy="552450"/>
          </a:xfrm>
          <a:prstGeom prst="curvedConnector3">
            <a:avLst>
              <a:gd name="adj1" fmla="val 98074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en arc 92"/>
          <p:cNvCxnSpPr>
            <a:stCxn id="13" idx="5"/>
            <a:endCxn id="15" idx="5"/>
          </p:cNvCxnSpPr>
          <p:nvPr/>
        </p:nvCxnSpPr>
        <p:spPr>
          <a:xfrm rot="5400000" flipH="1" flipV="1">
            <a:off x="2914651" y="1974850"/>
            <a:ext cx="576262" cy="439737"/>
          </a:xfrm>
          <a:prstGeom prst="curvedConnector3">
            <a:avLst>
              <a:gd name="adj1" fmla="val 3409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en arc 120"/>
          <p:cNvCxnSpPr>
            <a:stCxn id="37" idx="2"/>
            <a:endCxn id="38" idx="4"/>
          </p:cNvCxnSpPr>
          <p:nvPr/>
        </p:nvCxnSpPr>
        <p:spPr>
          <a:xfrm rot="10800000">
            <a:off x="4235450" y="3854450"/>
            <a:ext cx="407988" cy="431800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en arc 121"/>
          <p:cNvCxnSpPr>
            <a:stCxn id="39" idx="4"/>
            <a:endCxn id="37" idx="6"/>
          </p:cNvCxnSpPr>
          <p:nvPr/>
        </p:nvCxnSpPr>
        <p:spPr>
          <a:xfrm rot="5400000">
            <a:off x="4863307" y="3921918"/>
            <a:ext cx="431800" cy="296863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en arc 139"/>
          <p:cNvCxnSpPr>
            <a:stCxn id="13" idx="4"/>
            <a:endCxn id="38" idx="2"/>
          </p:cNvCxnSpPr>
          <p:nvPr/>
        </p:nvCxnSpPr>
        <p:spPr>
          <a:xfrm rot="16200000" flipH="1">
            <a:off x="2893220" y="2513806"/>
            <a:ext cx="1185862" cy="1209675"/>
          </a:xfrm>
          <a:prstGeom prst="curvedConnector2">
            <a:avLst/>
          </a:prstGeom>
          <a:ln w="222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en arc 155"/>
          <p:cNvCxnSpPr>
            <a:stCxn id="38" idx="1"/>
            <a:endCxn id="13" idx="6"/>
          </p:cNvCxnSpPr>
          <p:nvPr/>
        </p:nvCxnSpPr>
        <p:spPr>
          <a:xfrm rot="16200000" flipV="1">
            <a:off x="2964656" y="2440782"/>
            <a:ext cx="1228725" cy="1109662"/>
          </a:xfrm>
          <a:prstGeom prst="curvedConnector2">
            <a:avLst/>
          </a:prstGeom>
          <a:ln w="2222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en arc 167"/>
          <p:cNvCxnSpPr>
            <a:endCxn id="17" idx="2"/>
          </p:cNvCxnSpPr>
          <p:nvPr/>
        </p:nvCxnSpPr>
        <p:spPr>
          <a:xfrm rot="16200000" flipH="1">
            <a:off x="4742657" y="4475956"/>
            <a:ext cx="1236662" cy="1146175"/>
          </a:xfrm>
          <a:prstGeom prst="curvedConnector2">
            <a:avLst/>
          </a:prstGeom>
          <a:ln w="222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eur en arc 171"/>
          <p:cNvCxnSpPr>
            <a:stCxn id="17" idx="1"/>
            <a:endCxn id="37" idx="6"/>
          </p:cNvCxnSpPr>
          <p:nvPr/>
        </p:nvCxnSpPr>
        <p:spPr>
          <a:xfrm rot="16200000" flipV="1">
            <a:off x="4813300" y="4403725"/>
            <a:ext cx="1279525" cy="1044575"/>
          </a:xfrm>
          <a:prstGeom prst="curvedConnector2">
            <a:avLst/>
          </a:prstGeom>
          <a:ln w="2222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en arc 174"/>
          <p:cNvCxnSpPr>
            <a:stCxn id="39" idx="7"/>
            <a:endCxn id="38" idx="1"/>
          </p:cNvCxnSpPr>
          <p:nvPr/>
        </p:nvCxnSpPr>
        <p:spPr>
          <a:xfrm rot="16200000" flipV="1">
            <a:off x="4731544" y="3012281"/>
            <a:ext cx="12700" cy="1195388"/>
          </a:xfrm>
          <a:prstGeom prst="curvedConnector3">
            <a:avLst>
              <a:gd name="adj1" fmla="val 3880866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cteur en arc 191"/>
          <p:cNvCxnSpPr>
            <a:stCxn id="38" idx="3"/>
            <a:endCxn id="37" idx="3"/>
          </p:cNvCxnSpPr>
          <p:nvPr/>
        </p:nvCxnSpPr>
        <p:spPr>
          <a:xfrm rot="16200000" flipH="1">
            <a:off x="4121943" y="3825082"/>
            <a:ext cx="576263" cy="552450"/>
          </a:xfrm>
          <a:prstGeom prst="curvedConnector3">
            <a:avLst>
              <a:gd name="adj1" fmla="val 99557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cteur en arc 196"/>
          <p:cNvCxnSpPr>
            <a:stCxn id="37" idx="5"/>
            <a:endCxn id="39" idx="5"/>
          </p:cNvCxnSpPr>
          <p:nvPr/>
        </p:nvCxnSpPr>
        <p:spPr>
          <a:xfrm rot="5400000" flipH="1" flipV="1">
            <a:off x="4821237" y="3881438"/>
            <a:ext cx="576263" cy="439738"/>
          </a:xfrm>
          <a:prstGeom prst="curvedConnector3">
            <a:avLst>
              <a:gd name="adj1" fmla="val 443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5" name="ZoneTexte 200"/>
          <p:cNvSpPr txBox="1">
            <a:spLocks noChangeArrowheads="1"/>
          </p:cNvSpPr>
          <p:nvPr/>
        </p:nvSpPr>
        <p:spPr bwMode="auto">
          <a:xfrm>
            <a:off x="323850" y="3711575"/>
            <a:ext cx="1295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latin typeface="Times New Roman" pitchFamily="18" charset="0"/>
                <a:cs typeface="Times New Roman" pitchFamily="18" charset="0"/>
              </a:rPr>
              <a:t>Chefs de village</a:t>
            </a:r>
          </a:p>
        </p:txBody>
      </p:sp>
      <p:sp>
        <p:nvSpPr>
          <p:cNvPr id="4126" name="ZoneTexte 201"/>
          <p:cNvSpPr txBox="1">
            <a:spLocks noChangeArrowheads="1"/>
          </p:cNvSpPr>
          <p:nvPr/>
        </p:nvSpPr>
        <p:spPr bwMode="auto">
          <a:xfrm>
            <a:off x="323850" y="1652588"/>
            <a:ext cx="13684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latin typeface="Times New Roman" pitchFamily="18" charset="0"/>
                <a:cs typeface="Times New Roman" pitchFamily="18" charset="0"/>
              </a:rPr>
              <a:t>Chefs de domaine</a:t>
            </a:r>
          </a:p>
        </p:txBody>
      </p:sp>
      <p:sp>
        <p:nvSpPr>
          <p:cNvPr id="4127" name="ZoneTexte 202"/>
          <p:cNvSpPr txBox="1">
            <a:spLocks noChangeArrowheads="1"/>
          </p:cNvSpPr>
          <p:nvPr/>
        </p:nvSpPr>
        <p:spPr bwMode="auto">
          <a:xfrm>
            <a:off x="395288" y="5749925"/>
            <a:ext cx="13684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latin typeface="Times New Roman" pitchFamily="18" charset="0"/>
                <a:cs typeface="Times New Roman" pitchFamily="18" charset="0"/>
              </a:rPr>
              <a:t>Gens du commun</a:t>
            </a:r>
          </a:p>
        </p:txBody>
      </p:sp>
      <p:sp>
        <p:nvSpPr>
          <p:cNvPr id="4128" name="Titre 204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649287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1600" smtClean="0">
                <a:latin typeface="Georgia" pitchFamily="18" charset="0"/>
              </a:rPr>
              <a:t>Introduction d’un second type de dettes (diagonales?) source de contradiction dans le système kachin selon Lévi-Strauss</a:t>
            </a:r>
          </a:p>
        </p:txBody>
      </p:sp>
      <p:cxnSp>
        <p:nvCxnSpPr>
          <p:cNvPr id="207" name="Connecteur en arc 206"/>
          <p:cNvCxnSpPr>
            <a:stCxn id="18" idx="7"/>
            <a:endCxn id="17" idx="1"/>
          </p:cNvCxnSpPr>
          <p:nvPr/>
        </p:nvCxnSpPr>
        <p:spPr>
          <a:xfrm rot="16200000" flipV="1">
            <a:off x="6573044" y="4968081"/>
            <a:ext cx="12700" cy="1195388"/>
          </a:xfrm>
          <a:prstGeom prst="curvedConnector3">
            <a:avLst>
              <a:gd name="adj1" fmla="val 3948071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cteur en arc 214"/>
          <p:cNvCxnSpPr>
            <a:stCxn id="16" idx="5"/>
            <a:endCxn id="18" idx="5"/>
          </p:cNvCxnSpPr>
          <p:nvPr/>
        </p:nvCxnSpPr>
        <p:spPr>
          <a:xfrm rot="5400000" flipH="1" flipV="1">
            <a:off x="6662737" y="5837238"/>
            <a:ext cx="576263" cy="439738"/>
          </a:xfrm>
          <a:prstGeom prst="curvedConnector3">
            <a:avLst>
              <a:gd name="adj1" fmla="val 3410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Rectangle 219"/>
          <p:cNvSpPr/>
          <p:nvPr/>
        </p:nvSpPr>
        <p:spPr>
          <a:xfrm>
            <a:off x="503238" y="6465888"/>
            <a:ext cx="8208962" cy="30956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200" dirty="0">
                <a:latin typeface="Georgia" panose="02040502050405020303" pitchFamily="18" charset="0"/>
              </a:rPr>
              <a:t>                      </a:t>
            </a:r>
            <a:r>
              <a:rPr lang="fr-FR" sz="1000" dirty="0">
                <a:solidFill>
                  <a:schemeClr val="accent1"/>
                </a:solidFill>
                <a:latin typeface="Georgia" panose="02040502050405020303" pitchFamily="18" charset="0"/>
              </a:rPr>
              <a:t>Compensations matrimoniales (inter-classes)                                                             </a:t>
            </a:r>
            <a:r>
              <a:rPr lang="fr-FR" sz="1000" dirty="0">
                <a:solidFill>
                  <a:srgbClr val="FF0000"/>
                </a:solidFill>
                <a:latin typeface="Georgia" panose="02040502050405020303" pitchFamily="18" charset="0"/>
              </a:rPr>
              <a:t>Dons de femmes (inter-classes)</a:t>
            </a:r>
            <a:endParaRPr lang="fr-FR" sz="1200" dirty="0">
              <a:latin typeface="Georgia" panose="02040502050405020303" pitchFamily="18" charset="0"/>
            </a:endParaRPr>
          </a:p>
        </p:txBody>
      </p:sp>
      <p:cxnSp>
        <p:nvCxnSpPr>
          <p:cNvPr id="221" name="Connecteur en arc 220"/>
          <p:cNvCxnSpPr>
            <a:stCxn id="17" idx="3"/>
            <a:endCxn id="16" idx="3"/>
          </p:cNvCxnSpPr>
          <p:nvPr/>
        </p:nvCxnSpPr>
        <p:spPr>
          <a:xfrm rot="16200000" flipH="1">
            <a:off x="5963443" y="5780882"/>
            <a:ext cx="576263" cy="552450"/>
          </a:xfrm>
          <a:prstGeom prst="curvedConnector3">
            <a:avLst>
              <a:gd name="adj1" fmla="val 98073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cteur droit 228"/>
          <p:cNvCxnSpPr/>
          <p:nvPr/>
        </p:nvCxnSpPr>
        <p:spPr>
          <a:xfrm>
            <a:off x="981075" y="6621463"/>
            <a:ext cx="360363" cy="0"/>
          </a:xfrm>
          <a:prstGeom prst="line">
            <a:avLst/>
          </a:pr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cteur droit 229"/>
          <p:cNvCxnSpPr/>
          <p:nvPr/>
        </p:nvCxnSpPr>
        <p:spPr>
          <a:xfrm>
            <a:off x="5370513" y="6621463"/>
            <a:ext cx="360362" cy="0"/>
          </a:xfrm>
          <a:prstGeom prst="line">
            <a:avLst/>
          </a:prstGeom>
          <a:ln w="2222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e 10"/>
          <p:cNvGrpSpPr>
            <a:grpSpLocks/>
          </p:cNvGrpSpPr>
          <p:nvPr/>
        </p:nvGrpSpPr>
        <p:grpSpPr bwMode="auto">
          <a:xfrm>
            <a:off x="2082800" y="915988"/>
            <a:ext cx="1570038" cy="254000"/>
            <a:chOff x="2082951" y="916404"/>
            <a:chExt cx="1569914" cy="253596"/>
          </a:xfrm>
        </p:grpSpPr>
        <p:cxnSp>
          <p:nvCxnSpPr>
            <p:cNvPr id="8" name="Connecteur droit avec flèche 7"/>
            <p:cNvCxnSpPr/>
            <p:nvPr/>
          </p:nvCxnSpPr>
          <p:spPr>
            <a:xfrm>
              <a:off x="2109937" y="1170000"/>
              <a:ext cx="1403239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sysDash"/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43" name="ZoneTexte 8"/>
            <p:cNvSpPr txBox="1">
              <a:spLocks noChangeArrowheads="1"/>
            </p:cNvSpPr>
            <p:nvPr/>
          </p:nvSpPr>
          <p:spPr bwMode="auto">
            <a:xfrm>
              <a:off x="2082951" y="916404"/>
              <a:ext cx="156991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000" b="1">
                  <a:latin typeface="Georgia" pitchFamily="18" charset="0"/>
                </a:rPr>
                <a:t>Dettes horizontales ?</a:t>
              </a:r>
            </a:p>
          </p:txBody>
        </p:sp>
      </p:grpSp>
      <p:grpSp>
        <p:nvGrpSpPr>
          <p:cNvPr id="226" name="Groupe 225"/>
          <p:cNvGrpSpPr>
            <a:grpSpLocks/>
          </p:cNvGrpSpPr>
          <p:nvPr/>
        </p:nvGrpSpPr>
        <p:grpSpPr bwMode="auto">
          <a:xfrm>
            <a:off x="2328863" y="2852738"/>
            <a:ext cx="1568450" cy="1079500"/>
            <a:chOff x="2220097" y="2852738"/>
            <a:chExt cx="1569914" cy="1080000"/>
          </a:xfrm>
        </p:grpSpPr>
        <p:cxnSp>
          <p:nvCxnSpPr>
            <p:cNvPr id="66" name="Connecteur droit avec flèche 65"/>
            <p:cNvCxnSpPr>
              <a:cxnSpLocks noChangeAspect="1"/>
            </p:cNvCxnSpPr>
            <p:nvPr/>
          </p:nvCxnSpPr>
          <p:spPr>
            <a:xfrm>
              <a:off x="2458444" y="2852738"/>
              <a:ext cx="1206037" cy="108000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ZoneTexte 66"/>
            <p:cNvSpPr txBox="1"/>
            <p:nvPr/>
          </p:nvSpPr>
          <p:spPr>
            <a:xfrm>
              <a:off x="2220097" y="3437652"/>
              <a:ext cx="1569914" cy="246221"/>
            </a:xfrm>
            <a:prstGeom prst="rect">
              <a:avLst/>
            </a:prstGeom>
            <a:noFill/>
            <a:scene3d>
              <a:camera prst="orthographicFront">
                <a:rot lat="0" lon="0" rev="1908000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1000" b="1" dirty="0">
                  <a:latin typeface="Georgia" panose="02040502050405020303" pitchFamily="18" charset="0"/>
                </a:rPr>
                <a:t>Dettes diagonales ?</a:t>
              </a:r>
            </a:p>
          </p:txBody>
        </p:sp>
      </p:grpSp>
      <p:cxnSp>
        <p:nvCxnSpPr>
          <p:cNvPr id="48" name="Connecteur en arc 47"/>
          <p:cNvCxnSpPr/>
          <p:nvPr/>
        </p:nvCxnSpPr>
        <p:spPr>
          <a:xfrm rot="5400000">
            <a:off x="6700044" y="5877719"/>
            <a:ext cx="431800" cy="296862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en arc 48"/>
          <p:cNvCxnSpPr/>
          <p:nvPr/>
        </p:nvCxnSpPr>
        <p:spPr>
          <a:xfrm rot="5400000" flipH="1" flipV="1">
            <a:off x="6566694" y="5033169"/>
            <a:ext cx="12700" cy="992188"/>
          </a:xfrm>
          <a:prstGeom prst="curvedConnector3">
            <a:avLst>
              <a:gd name="adj1" fmla="val 2607480"/>
            </a:avLst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en arc 49"/>
          <p:cNvCxnSpPr/>
          <p:nvPr/>
        </p:nvCxnSpPr>
        <p:spPr>
          <a:xfrm rot="10800000">
            <a:off x="6078538" y="5810250"/>
            <a:ext cx="407987" cy="431800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rganigramme : Connecteur 12"/>
          <p:cNvSpPr/>
          <p:nvPr/>
        </p:nvSpPr>
        <p:spPr>
          <a:xfrm>
            <a:off x="2736850" y="2236788"/>
            <a:ext cx="287338" cy="288925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4" name="Organigramme : Connecteur 13"/>
          <p:cNvSpPr/>
          <p:nvPr/>
        </p:nvSpPr>
        <p:spPr>
          <a:xfrm>
            <a:off x="2184400" y="1660525"/>
            <a:ext cx="287338" cy="288925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5" name="Organigramme : Connecteur 14"/>
          <p:cNvSpPr/>
          <p:nvPr/>
        </p:nvSpPr>
        <p:spPr>
          <a:xfrm>
            <a:off x="3176588" y="1660525"/>
            <a:ext cx="287337" cy="288925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21" name="Connecteur en arc 20"/>
          <p:cNvCxnSpPr>
            <a:stCxn id="15" idx="4"/>
          </p:cNvCxnSpPr>
          <p:nvPr/>
        </p:nvCxnSpPr>
        <p:spPr>
          <a:xfrm rot="5400000">
            <a:off x="2956719" y="2016919"/>
            <a:ext cx="431800" cy="296862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en arc 22"/>
          <p:cNvCxnSpPr>
            <a:stCxn id="13" idx="2"/>
            <a:endCxn id="14" idx="4"/>
          </p:cNvCxnSpPr>
          <p:nvPr/>
        </p:nvCxnSpPr>
        <p:spPr>
          <a:xfrm rot="10800000">
            <a:off x="2328863" y="1949450"/>
            <a:ext cx="407987" cy="431800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rganigramme : Connecteur 36"/>
          <p:cNvSpPr/>
          <p:nvPr/>
        </p:nvSpPr>
        <p:spPr>
          <a:xfrm>
            <a:off x="4643438" y="4141788"/>
            <a:ext cx="287337" cy="288925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8" name="Organigramme : Connecteur 37"/>
          <p:cNvSpPr/>
          <p:nvPr/>
        </p:nvSpPr>
        <p:spPr>
          <a:xfrm>
            <a:off x="4090988" y="3567113"/>
            <a:ext cx="287337" cy="287337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Organigramme : Connecteur 38"/>
          <p:cNvSpPr/>
          <p:nvPr/>
        </p:nvSpPr>
        <p:spPr>
          <a:xfrm>
            <a:off x="5083175" y="3567113"/>
            <a:ext cx="287338" cy="287337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42" name="Connecteur en arc 41"/>
          <p:cNvCxnSpPr>
            <a:stCxn id="38" idx="0"/>
            <a:endCxn id="39" idx="0"/>
          </p:cNvCxnSpPr>
          <p:nvPr/>
        </p:nvCxnSpPr>
        <p:spPr>
          <a:xfrm rot="5400000" flipH="1" flipV="1">
            <a:off x="4731544" y="3071019"/>
            <a:ext cx="12700" cy="992188"/>
          </a:xfrm>
          <a:prstGeom prst="curvedConnector3">
            <a:avLst>
              <a:gd name="adj1" fmla="val 2607480"/>
            </a:avLst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rganigramme : Connecteur 15"/>
          <p:cNvSpPr/>
          <p:nvPr/>
        </p:nvSpPr>
        <p:spPr>
          <a:xfrm>
            <a:off x="6486525" y="6097588"/>
            <a:ext cx="287338" cy="288925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b="1" dirty="0">
                <a:solidFill>
                  <a:schemeClr val="tx1"/>
                </a:solidFill>
              </a:rPr>
              <a:t>γ</a:t>
            </a:r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5934075" y="5522913"/>
            <a:ext cx="287338" cy="287337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b="1" dirty="0">
                <a:solidFill>
                  <a:schemeClr val="tx1"/>
                </a:solidFill>
              </a:rPr>
              <a:t>α</a:t>
            </a:r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6926263" y="5522913"/>
            <a:ext cx="287337" cy="287337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b="1" dirty="0">
                <a:solidFill>
                  <a:schemeClr val="tx1"/>
                </a:solidFill>
              </a:rPr>
              <a:t>β</a:t>
            </a:r>
            <a:endParaRPr lang="fr-FR" sz="1000" b="1" dirty="0">
              <a:solidFill>
                <a:schemeClr val="tx1"/>
              </a:solidFill>
            </a:endParaRPr>
          </a:p>
        </p:txBody>
      </p:sp>
      <p:cxnSp>
        <p:nvCxnSpPr>
          <p:cNvPr id="32" name="Connecteur en arc 31"/>
          <p:cNvCxnSpPr/>
          <p:nvPr/>
        </p:nvCxnSpPr>
        <p:spPr>
          <a:xfrm rot="5400000" flipH="1" flipV="1">
            <a:off x="2818607" y="1180306"/>
            <a:ext cx="12700" cy="992187"/>
          </a:xfrm>
          <a:prstGeom prst="curvedConnector3">
            <a:avLst>
              <a:gd name="adj1" fmla="val 2607480"/>
            </a:avLst>
          </a:prstGeom>
          <a:ln w="22225">
            <a:solidFill>
              <a:srgbClr val="FF0000"/>
            </a:solidFill>
            <a:prstDash val="sysDash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0" y="2852738"/>
            <a:ext cx="914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0" y="4868863"/>
            <a:ext cx="914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en arc 62"/>
          <p:cNvCxnSpPr>
            <a:stCxn id="15" idx="7"/>
            <a:endCxn id="14" idx="1"/>
          </p:cNvCxnSpPr>
          <p:nvPr/>
        </p:nvCxnSpPr>
        <p:spPr>
          <a:xfrm rot="16200000" flipV="1">
            <a:off x="2824957" y="1104106"/>
            <a:ext cx="12700" cy="1195387"/>
          </a:xfrm>
          <a:prstGeom prst="curvedConnector3">
            <a:avLst>
              <a:gd name="adj1" fmla="val 3680835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en arc 83"/>
          <p:cNvCxnSpPr>
            <a:stCxn id="14" idx="3"/>
            <a:endCxn id="13" idx="3"/>
          </p:cNvCxnSpPr>
          <p:nvPr/>
        </p:nvCxnSpPr>
        <p:spPr>
          <a:xfrm rot="16200000" flipH="1">
            <a:off x="2215357" y="1918494"/>
            <a:ext cx="576262" cy="552450"/>
          </a:xfrm>
          <a:prstGeom prst="curvedConnector3">
            <a:avLst>
              <a:gd name="adj1" fmla="val 98074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en arc 92"/>
          <p:cNvCxnSpPr>
            <a:stCxn id="13" idx="5"/>
            <a:endCxn id="15" idx="5"/>
          </p:cNvCxnSpPr>
          <p:nvPr/>
        </p:nvCxnSpPr>
        <p:spPr>
          <a:xfrm rot="5400000" flipH="1" flipV="1">
            <a:off x="2914651" y="1974850"/>
            <a:ext cx="576262" cy="439737"/>
          </a:xfrm>
          <a:prstGeom prst="curvedConnector3">
            <a:avLst>
              <a:gd name="adj1" fmla="val 3409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en arc 120"/>
          <p:cNvCxnSpPr>
            <a:stCxn id="37" idx="2"/>
            <a:endCxn id="38" idx="4"/>
          </p:cNvCxnSpPr>
          <p:nvPr/>
        </p:nvCxnSpPr>
        <p:spPr>
          <a:xfrm rot="10800000">
            <a:off x="4235450" y="3854450"/>
            <a:ext cx="407988" cy="431800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en arc 121"/>
          <p:cNvCxnSpPr>
            <a:stCxn id="39" idx="4"/>
            <a:endCxn id="37" idx="6"/>
          </p:cNvCxnSpPr>
          <p:nvPr/>
        </p:nvCxnSpPr>
        <p:spPr>
          <a:xfrm rot="5400000">
            <a:off x="4863307" y="3921918"/>
            <a:ext cx="431800" cy="296863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en arc 139"/>
          <p:cNvCxnSpPr>
            <a:stCxn id="13" idx="4"/>
            <a:endCxn id="38" idx="2"/>
          </p:cNvCxnSpPr>
          <p:nvPr/>
        </p:nvCxnSpPr>
        <p:spPr>
          <a:xfrm rot="16200000" flipH="1">
            <a:off x="2893220" y="2513806"/>
            <a:ext cx="1185862" cy="1209675"/>
          </a:xfrm>
          <a:prstGeom prst="curvedConnector2">
            <a:avLst/>
          </a:prstGeom>
          <a:ln w="222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en arc 155"/>
          <p:cNvCxnSpPr>
            <a:stCxn id="38" idx="1"/>
            <a:endCxn id="13" idx="6"/>
          </p:cNvCxnSpPr>
          <p:nvPr/>
        </p:nvCxnSpPr>
        <p:spPr>
          <a:xfrm rot="16200000" flipV="1">
            <a:off x="2964656" y="2440782"/>
            <a:ext cx="1228725" cy="1109662"/>
          </a:xfrm>
          <a:prstGeom prst="curvedConnector2">
            <a:avLst/>
          </a:prstGeom>
          <a:ln w="2222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en arc 167"/>
          <p:cNvCxnSpPr>
            <a:endCxn id="17" idx="2"/>
          </p:cNvCxnSpPr>
          <p:nvPr/>
        </p:nvCxnSpPr>
        <p:spPr>
          <a:xfrm rot="16200000" flipH="1">
            <a:off x="4742657" y="4475956"/>
            <a:ext cx="1236662" cy="1146175"/>
          </a:xfrm>
          <a:prstGeom prst="curvedConnector2">
            <a:avLst/>
          </a:prstGeom>
          <a:ln w="222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eur en arc 171"/>
          <p:cNvCxnSpPr>
            <a:stCxn id="17" idx="1"/>
            <a:endCxn id="37" idx="6"/>
          </p:cNvCxnSpPr>
          <p:nvPr/>
        </p:nvCxnSpPr>
        <p:spPr>
          <a:xfrm rot="16200000" flipV="1">
            <a:off x="4813300" y="4403725"/>
            <a:ext cx="1279525" cy="1044575"/>
          </a:xfrm>
          <a:prstGeom prst="curvedConnector2">
            <a:avLst/>
          </a:prstGeom>
          <a:ln w="2222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en arc 174"/>
          <p:cNvCxnSpPr>
            <a:stCxn id="39" idx="7"/>
            <a:endCxn id="38" idx="1"/>
          </p:cNvCxnSpPr>
          <p:nvPr/>
        </p:nvCxnSpPr>
        <p:spPr>
          <a:xfrm rot="16200000" flipV="1">
            <a:off x="4731544" y="3012281"/>
            <a:ext cx="12700" cy="1195388"/>
          </a:xfrm>
          <a:prstGeom prst="curvedConnector3">
            <a:avLst>
              <a:gd name="adj1" fmla="val 3880866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cteur en arc 191"/>
          <p:cNvCxnSpPr>
            <a:stCxn id="38" idx="3"/>
            <a:endCxn id="37" idx="3"/>
          </p:cNvCxnSpPr>
          <p:nvPr/>
        </p:nvCxnSpPr>
        <p:spPr>
          <a:xfrm rot="16200000" flipH="1">
            <a:off x="4121943" y="3825082"/>
            <a:ext cx="576263" cy="552450"/>
          </a:xfrm>
          <a:prstGeom prst="curvedConnector3">
            <a:avLst>
              <a:gd name="adj1" fmla="val 99557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cteur en arc 196"/>
          <p:cNvCxnSpPr>
            <a:stCxn id="37" idx="5"/>
            <a:endCxn id="39" idx="5"/>
          </p:cNvCxnSpPr>
          <p:nvPr/>
        </p:nvCxnSpPr>
        <p:spPr>
          <a:xfrm rot="5400000" flipH="1" flipV="1">
            <a:off x="4821237" y="3881438"/>
            <a:ext cx="576263" cy="439738"/>
          </a:xfrm>
          <a:prstGeom prst="curvedConnector3">
            <a:avLst>
              <a:gd name="adj1" fmla="val 443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9" name="ZoneTexte 200"/>
          <p:cNvSpPr txBox="1">
            <a:spLocks noChangeArrowheads="1"/>
          </p:cNvSpPr>
          <p:nvPr/>
        </p:nvSpPr>
        <p:spPr bwMode="auto">
          <a:xfrm>
            <a:off x="323850" y="3711575"/>
            <a:ext cx="1295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latin typeface="Times New Roman" pitchFamily="18" charset="0"/>
                <a:cs typeface="Times New Roman" pitchFamily="18" charset="0"/>
              </a:rPr>
              <a:t>Chefs de village</a:t>
            </a:r>
          </a:p>
        </p:txBody>
      </p:sp>
      <p:sp>
        <p:nvSpPr>
          <p:cNvPr id="5150" name="ZoneTexte 201"/>
          <p:cNvSpPr txBox="1">
            <a:spLocks noChangeArrowheads="1"/>
          </p:cNvSpPr>
          <p:nvPr/>
        </p:nvSpPr>
        <p:spPr bwMode="auto">
          <a:xfrm>
            <a:off x="323850" y="1652588"/>
            <a:ext cx="13684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latin typeface="Times New Roman" pitchFamily="18" charset="0"/>
                <a:cs typeface="Times New Roman" pitchFamily="18" charset="0"/>
              </a:rPr>
              <a:t>Chefs de domaine</a:t>
            </a:r>
          </a:p>
        </p:txBody>
      </p:sp>
      <p:sp>
        <p:nvSpPr>
          <p:cNvPr id="5151" name="ZoneTexte 202"/>
          <p:cNvSpPr txBox="1">
            <a:spLocks noChangeArrowheads="1"/>
          </p:cNvSpPr>
          <p:nvPr/>
        </p:nvSpPr>
        <p:spPr bwMode="auto">
          <a:xfrm>
            <a:off x="395288" y="5749925"/>
            <a:ext cx="13684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latin typeface="Times New Roman" pitchFamily="18" charset="0"/>
                <a:cs typeface="Times New Roman" pitchFamily="18" charset="0"/>
              </a:rPr>
              <a:t>Gens du commun</a:t>
            </a:r>
          </a:p>
        </p:txBody>
      </p:sp>
      <p:sp>
        <p:nvSpPr>
          <p:cNvPr id="5152" name="Titre 204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649287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1600" smtClean="0">
                <a:latin typeface="Georgia" pitchFamily="18" charset="0"/>
              </a:rPr>
              <a:t>Résolution de la contradiction selon Leach par l’inclusion des biens intangibles (prestige, droits fonciers) correspondant à un troisième type de dettes (verticales?)</a:t>
            </a:r>
          </a:p>
        </p:txBody>
      </p:sp>
      <p:cxnSp>
        <p:nvCxnSpPr>
          <p:cNvPr id="207" name="Connecteur en arc 206"/>
          <p:cNvCxnSpPr>
            <a:stCxn id="18" idx="7"/>
            <a:endCxn id="17" idx="1"/>
          </p:cNvCxnSpPr>
          <p:nvPr/>
        </p:nvCxnSpPr>
        <p:spPr>
          <a:xfrm rot="16200000" flipV="1">
            <a:off x="6573044" y="4968081"/>
            <a:ext cx="12700" cy="1195388"/>
          </a:xfrm>
          <a:prstGeom prst="curvedConnector3">
            <a:avLst>
              <a:gd name="adj1" fmla="val 3948071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cteur en arc 214"/>
          <p:cNvCxnSpPr>
            <a:stCxn id="16" idx="5"/>
            <a:endCxn id="18" idx="5"/>
          </p:cNvCxnSpPr>
          <p:nvPr/>
        </p:nvCxnSpPr>
        <p:spPr>
          <a:xfrm rot="5400000" flipH="1" flipV="1">
            <a:off x="6662737" y="5837238"/>
            <a:ext cx="576263" cy="439738"/>
          </a:xfrm>
          <a:prstGeom prst="curvedConnector3">
            <a:avLst>
              <a:gd name="adj1" fmla="val 3410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en arc 40"/>
          <p:cNvCxnSpPr>
            <a:stCxn id="17" idx="3"/>
            <a:endCxn id="16" idx="3"/>
          </p:cNvCxnSpPr>
          <p:nvPr/>
        </p:nvCxnSpPr>
        <p:spPr>
          <a:xfrm rot="16200000" flipH="1">
            <a:off x="5963443" y="5780882"/>
            <a:ext cx="576263" cy="552450"/>
          </a:xfrm>
          <a:prstGeom prst="curvedConnector3">
            <a:avLst>
              <a:gd name="adj1" fmla="val 98072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en arc 50"/>
          <p:cNvCxnSpPr>
            <a:stCxn id="13" idx="3"/>
            <a:endCxn id="17" idx="3"/>
          </p:cNvCxnSpPr>
          <p:nvPr/>
        </p:nvCxnSpPr>
        <p:spPr>
          <a:xfrm rot="16200000" flipH="1">
            <a:off x="2734469" y="2528094"/>
            <a:ext cx="3286125" cy="3195637"/>
          </a:xfrm>
          <a:prstGeom prst="curvedConnector3">
            <a:avLst>
              <a:gd name="adj1" fmla="val 100435"/>
            </a:avLst>
          </a:prstGeom>
          <a:ln w="22225">
            <a:solidFill>
              <a:schemeClr val="accent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en arc 57"/>
          <p:cNvCxnSpPr>
            <a:stCxn id="13" idx="7"/>
            <a:endCxn id="17" idx="7"/>
          </p:cNvCxnSpPr>
          <p:nvPr/>
        </p:nvCxnSpPr>
        <p:spPr>
          <a:xfrm rot="16200000" flipH="1">
            <a:off x="2936876" y="2324100"/>
            <a:ext cx="3287712" cy="3195637"/>
          </a:xfrm>
          <a:prstGeom prst="curvedConnector3">
            <a:avLst>
              <a:gd name="adj1" fmla="val -182"/>
            </a:avLst>
          </a:prstGeom>
          <a:ln w="22225">
            <a:solidFill>
              <a:srgbClr val="00B050"/>
            </a:solidFill>
            <a:prstDash val="sysDot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503238" y="6465888"/>
            <a:ext cx="8208962" cy="30956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200" dirty="0">
                <a:solidFill>
                  <a:srgbClr val="00B050"/>
                </a:solidFill>
                <a:latin typeface="Georgia" panose="02040502050405020303" pitchFamily="18" charset="0"/>
              </a:rPr>
              <a:t>                </a:t>
            </a:r>
            <a:r>
              <a:rPr lang="fr-FR" sz="1000" dirty="0">
                <a:solidFill>
                  <a:schemeClr val="accent1"/>
                </a:solidFill>
                <a:latin typeface="Georgia" panose="02040502050405020303" pitchFamily="18" charset="0"/>
              </a:rPr>
              <a:t>Biens consommables distribués lors des fêtes religieuses (sacrifice)</a:t>
            </a:r>
            <a:r>
              <a:rPr lang="fr-FR" sz="100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               </a:t>
            </a:r>
            <a:r>
              <a:rPr lang="fr-FR" sz="1000" dirty="0">
                <a:solidFill>
                  <a:srgbClr val="00B050"/>
                </a:solidFill>
                <a:latin typeface="Georgia" panose="02040502050405020303" pitchFamily="18" charset="0"/>
              </a:rPr>
              <a:t>Prestige retiré de la distribution de biens consommables</a:t>
            </a:r>
          </a:p>
        </p:txBody>
      </p:sp>
      <p:cxnSp>
        <p:nvCxnSpPr>
          <p:cNvPr id="67" name="Connecteur droit 66"/>
          <p:cNvCxnSpPr/>
          <p:nvPr/>
        </p:nvCxnSpPr>
        <p:spPr>
          <a:xfrm>
            <a:off x="792163" y="6621463"/>
            <a:ext cx="323850" cy="0"/>
          </a:xfrm>
          <a:prstGeom prst="line">
            <a:avLst/>
          </a:prstGeom>
          <a:ln w="22225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5040313" y="6624638"/>
            <a:ext cx="323850" cy="0"/>
          </a:xfrm>
          <a:prstGeom prst="line">
            <a:avLst/>
          </a:prstGeom>
          <a:ln w="2222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e 23"/>
          <p:cNvGrpSpPr>
            <a:grpSpLocks/>
          </p:cNvGrpSpPr>
          <p:nvPr/>
        </p:nvGrpSpPr>
        <p:grpSpPr bwMode="auto">
          <a:xfrm>
            <a:off x="2082800" y="915988"/>
            <a:ext cx="1570038" cy="254000"/>
            <a:chOff x="2082951" y="916404"/>
            <a:chExt cx="1569914" cy="253596"/>
          </a:xfrm>
        </p:grpSpPr>
        <p:cxnSp>
          <p:nvCxnSpPr>
            <p:cNvPr id="46" name="Connecteur droit avec flèche 45"/>
            <p:cNvCxnSpPr/>
            <p:nvPr/>
          </p:nvCxnSpPr>
          <p:spPr>
            <a:xfrm>
              <a:off x="2109937" y="1170000"/>
              <a:ext cx="1403239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sysDash"/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72" name="ZoneTexte 46"/>
            <p:cNvSpPr txBox="1">
              <a:spLocks noChangeArrowheads="1"/>
            </p:cNvSpPr>
            <p:nvPr/>
          </p:nvSpPr>
          <p:spPr bwMode="auto">
            <a:xfrm>
              <a:off x="2082951" y="916404"/>
              <a:ext cx="156991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000" b="1">
                  <a:latin typeface="Georgia" pitchFamily="18" charset="0"/>
                </a:rPr>
                <a:t>Dettes horizontales ?</a:t>
              </a:r>
            </a:p>
          </p:txBody>
        </p:sp>
      </p:grpSp>
      <p:grpSp>
        <p:nvGrpSpPr>
          <p:cNvPr id="22" name="Groupe 21"/>
          <p:cNvGrpSpPr>
            <a:grpSpLocks/>
          </p:cNvGrpSpPr>
          <p:nvPr/>
        </p:nvGrpSpPr>
        <p:grpSpPr bwMode="auto">
          <a:xfrm>
            <a:off x="3332163" y="2278063"/>
            <a:ext cx="1570037" cy="901700"/>
            <a:chOff x="3332619" y="2278062"/>
            <a:chExt cx="1569914" cy="902233"/>
          </a:xfrm>
        </p:grpSpPr>
        <p:cxnSp>
          <p:nvCxnSpPr>
            <p:cNvPr id="62" name="Connecteur droit avec flèche 61"/>
            <p:cNvCxnSpPr>
              <a:cxnSpLocks noChangeAspect="1"/>
            </p:cNvCxnSpPr>
            <p:nvPr/>
          </p:nvCxnSpPr>
          <p:spPr>
            <a:xfrm>
              <a:off x="3419924" y="2278062"/>
              <a:ext cx="1007984" cy="902233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ZoneTexte 63"/>
            <p:cNvSpPr txBox="1"/>
            <p:nvPr/>
          </p:nvSpPr>
          <p:spPr>
            <a:xfrm>
              <a:off x="3332619" y="2606517"/>
              <a:ext cx="1569914" cy="246221"/>
            </a:xfrm>
            <a:prstGeom prst="rect">
              <a:avLst/>
            </a:prstGeom>
            <a:noFill/>
            <a:scene3d>
              <a:camera prst="orthographicFront">
                <a:rot lat="0" lon="0" rev="1908000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1000" b="1" dirty="0">
                  <a:latin typeface="Georgia" panose="02040502050405020303" pitchFamily="18" charset="0"/>
                </a:rPr>
                <a:t>Dettes diagonales ?</a:t>
              </a:r>
            </a:p>
          </p:txBody>
        </p:sp>
      </p:grpSp>
      <p:grpSp>
        <p:nvGrpSpPr>
          <p:cNvPr id="77" name="Groupe 76"/>
          <p:cNvGrpSpPr>
            <a:grpSpLocks/>
          </p:cNvGrpSpPr>
          <p:nvPr/>
        </p:nvGrpSpPr>
        <p:grpSpPr bwMode="auto">
          <a:xfrm>
            <a:off x="1454150" y="2525713"/>
            <a:ext cx="2032000" cy="3243262"/>
            <a:chOff x="1454825" y="2525712"/>
            <a:chExt cx="2031325" cy="3243263"/>
          </a:xfrm>
        </p:grpSpPr>
        <p:cxnSp>
          <p:nvCxnSpPr>
            <p:cNvPr id="78" name="Connecteur droit avec flèche 77"/>
            <p:cNvCxnSpPr/>
            <p:nvPr/>
          </p:nvCxnSpPr>
          <p:spPr>
            <a:xfrm>
              <a:off x="2614903" y="2525712"/>
              <a:ext cx="0" cy="3243263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sysDot"/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ZoneTexte 78"/>
            <p:cNvSpPr txBox="1"/>
            <p:nvPr/>
          </p:nvSpPr>
          <p:spPr>
            <a:xfrm>
              <a:off x="1454825" y="3625876"/>
              <a:ext cx="2031325" cy="246221"/>
            </a:xfrm>
            <a:prstGeom prst="rect">
              <a:avLst/>
            </a:prstGeom>
            <a:noFill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1000" b="1" dirty="0">
                  <a:latin typeface="Georgia" panose="02040502050405020303" pitchFamily="18" charset="0"/>
                </a:rPr>
                <a:t>Dettes verticales ?</a:t>
              </a:r>
            </a:p>
          </p:txBody>
        </p:sp>
      </p:grpSp>
      <p:cxnSp>
        <p:nvCxnSpPr>
          <p:cNvPr id="53" name="Connecteur en arc 52"/>
          <p:cNvCxnSpPr/>
          <p:nvPr/>
        </p:nvCxnSpPr>
        <p:spPr>
          <a:xfrm rot="5400000" flipH="1" flipV="1">
            <a:off x="6566694" y="5033169"/>
            <a:ext cx="12700" cy="992188"/>
          </a:xfrm>
          <a:prstGeom prst="curvedConnector3">
            <a:avLst>
              <a:gd name="adj1" fmla="val 2607480"/>
            </a:avLst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en arc 53"/>
          <p:cNvCxnSpPr/>
          <p:nvPr/>
        </p:nvCxnSpPr>
        <p:spPr>
          <a:xfrm rot="10800000">
            <a:off x="6078538" y="5810250"/>
            <a:ext cx="407987" cy="431800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en arc 54"/>
          <p:cNvCxnSpPr/>
          <p:nvPr/>
        </p:nvCxnSpPr>
        <p:spPr>
          <a:xfrm rot="5400000">
            <a:off x="6709569" y="5877719"/>
            <a:ext cx="431800" cy="296862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rganigramme : Connecteur 12"/>
          <p:cNvSpPr/>
          <p:nvPr/>
        </p:nvSpPr>
        <p:spPr>
          <a:xfrm>
            <a:off x="2736850" y="2236788"/>
            <a:ext cx="287338" cy="288925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4" name="Organigramme : Connecteur 13"/>
          <p:cNvSpPr/>
          <p:nvPr/>
        </p:nvSpPr>
        <p:spPr>
          <a:xfrm>
            <a:off x="2184400" y="1660525"/>
            <a:ext cx="287338" cy="288925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5" name="Organigramme : Connecteur 14"/>
          <p:cNvSpPr/>
          <p:nvPr/>
        </p:nvSpPr>
        <p:spPr>
          <a:xfrm>
            <a:off x="3176588" y="1660525"/>
            <a:ext cx="287337" cy="288925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21" name="Connecteur en arc 20"/>
          <p:cNvCxnSpPr>
            <a:stCxn id="15" idx="4"/>
          </p:cNvCxnSpPr>
          <p:nvPr/>
        </p:nvCxnSpPr>
        <p:spPr>
          <a:xfrm rot="5400000">
            <a:off x="2956719" y="2016919"/>
            <a:ext cx="431800" cy="296862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en arc 22"/>
          <p:cNvCxnSpPr>
            <a:stCxn id="13" idx="2"/>
            <a:endCxn id="14" idx="4"/>
          </p:cNvCxnSpPr>
          <p:nvPr/>
        </p:nvCxnSpPr>
        <p:spPr>
          <a:xfrm rot="10800000">
            <a:off x="2328863" y="1949450"/>
            <a:ext cx="407987" cy="431800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rganigramme : Connecteur 36"/>
          <p:cNvSpPr/>
          <p:nvPr/>
        </p:nvSpPr>
        <p:spPr>
          <a:xfrm>
            <a:off x="4643438" y="4141788"/>
            <a:ext cx="287337" cy="288925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8" name="Organigramme : Connecteur 37"/>
          <p:cNvSpPr/>
          <p:nvPr/>
        </p:nvSpPr>
        <p:spPr>
          <a:xfrm>
            <a:off x="4090988" y="3567113"/>
            <a:ext cx="287337" cy="287337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Organigramme : Connecteur 38"/>
          <p:cNvSpPr/>
          <p:nvPr/>
        </p:nvSpPr>
        <p:spPr>
          <a:xfrm>
            <a:off x="5083175" y="3567113"/>
            <a:ext cx="287338" cy="287337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42" name="Connecteur en arc 41"/>
          <p:cNvCxnSpPr>
            <a:stCxn id="38" idx="0"/>
            <a:endCxn id="39" idx="0"/>
          </p:cNvCxnSpPr>
          <p:nvPr/>
        </p:nvCxnSpPr>
        <p:spPr>
          <a:xfrm rot="5400000" flipH="1" flipV="1">
            <a:off x="4731544" y="3071019"/>
            <a:ext cx="12700" cy="992188"/>
          </a:xfrm>
          <a:prstGeom prst="curvedConnector3">
            <a:avLst>
              <a:gd name="adj1" fmla="val 2607480"/>
            </a:avLst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rganigramme : Connecteur 15"/>
          <p:cNvSpPr/>
          <p:nvPr/>
        </p:nvSpPr>
        <p:spPr>
          <a:xfrm>
            <a:off x="6486525" y="6097588"/>
            <a:ext cx="287338" cy="288925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b="1" dirty="0">
                <a:solidFill>
                  <a:schemeClr val="tx1"/>
                </a:solidFill>
              </a:rPr>
              <a:t>γ</a:t>
            </a:r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5934075" y="5522913"/>
            <a:ext cx="287338" cy="287337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b="1" dirty="0">
                <a:solidFill>
                  <a:schemeClr val="tx1"/>
                </a:solidFill>
              </a:rPr>
              <a:t>α</a:t>
            </a:r>
            <a:endParaRPr lang="fr-FR" sz="1000" b="1" dirty="0">
              <a:solidFill>
                <a:schemeClr val="tx1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6926263" y="5522913"/>
            <a:ext cx="287337" cy="287337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b="1" dirty="0">
                <a:solidFill>
                  <a:schemeClr val="tx1"/>
                </a:solidFill>
              </a:rPr>
              <a:t>β</a:t>
            </a:r>
            <a:endParaRPr lang="fr-FR" sz="1000" b="1" dirty="0">
              <a:solidFill>
                <a:schemeClr val="tx1"/>
              </a:solidFill>
            </a:endParaRPr>
          </a:p>
        </p:txBody>
      </p:sp>
      <p:cxnSp>
        <p:nvCxnSpPr>
          <p:cNvPr id="32" name="Connecteur en arc 31"/>
          <p:cNvCxnSpPr/>
          <p:nvPr/>
        </p:nvCxnSpPr>
        <p:spPr>
          <a:xfrm rot="5400000" flipH="1" flipV="1">
            <a:off x="2818607" y="1180306"/>
            <a:ext cx="12700" cy="992187"/>
          </a:xfrm>
          <a:prstGeom prst="curvedConnector3">
            <a:avLst>
              <a:gd name="adj1" fmla="val 2607480"/>
            </a:avLst>
          </a:prstGeom>
          <a:ln w="22225">
            <a:solidFill>
              <a:srgbClr val="FF0000"/>
            </a:solidFill>
            <a:prstDash val="sysDash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0" y="2852738"/>
            <a:ext cx="914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0" y="4868863"/>
            <a:ext cx="914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en arc 62"/>
          <p:cNvCxnSpPr>
            <a:stCxn id="15" idx="7"/>
            <a:endCxn id="14" idx="1"/>
          </p:cNvCxnSpPr>
          <p:nvPr/>
        </p:nvCxnSpPr>
        <p:spPr>
          <a:xfrm rot="16200000" flipV="1">
            <a:off x="2824957" y="1104106"/>
            <a:ext cx="12700" cy="1195387"/>
          </a:xfrm>
          <a:prstGeom prst="curvedConnector3">
            <a:avLst>
              <a:gd name="adj1" fmla="val 3680835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en arc 83"/>
          <p:cNvCxnSpPr>
            <a:stCxn id="14" idx="3"/>
            <a:endCxn id="13" idx="3"/>
          </p:cNvCxnSpPr>
          <p:nvPr/>
        </p:nvCxnSpPr>
        <p:spPr>
          <a:xfrm rot="16200000" flipH="1">
            <a:off x="2215357" y="1918494"/>
            <a:ext cx="576262" cy="552450"/>
          </a:xfrm>
          <a:prstGeom prst="curvedConnector3">
            <a:avLst>
              <a:gd name="adj1" fmla="val 98074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en arc 92"/>
          <p:cNvCxnSpPr>
            <a:stCxn id="13" idx="5"/>
            <a:endCxn id="15" idx="5"/>
          </p:cNvCxnSpPr>
          <p:nvPr/>
        </p:nvCxnSpPr>
        <p:spPr>
          <a:xfrm rot="5400000" flipH="1" flipV="1">
            <a:off x="2914651" y="1974850"/>
            <a:ext cx="576262" cy="439737"/>
          </a:xfrm>
          <a:prstGeom prst="curvedConnector3">
            <a:avLst>
              <a:gd name="adj1" fmla="val 3409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en arc 120"/>
          <p:cNvCxnSpPr>
            <a:stCxn id="37" idx="2"/>
            <a:endCxn id="38" idx="4"/>
          </p:cNvCxnSpPr>
          <p:nvPr/>
        </p:nvCxnSpPr>
        <p:spPr>
          <a:xfrm rot="10800000">
            <a:off x="4235450" y="3854450"/>
            <a:ext cx="407988" cy="431800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en arc 121"/>
          <p:cNvCxnSpPr>
            <a:stCxn id="39" idx="4"/>
            <a:endCxn id="37" idx="6"/>
          </p:cNvCxnSpPr>
          <p:nvPr/>
        </p:nvCxnSpPr>
        <p:spPr>
          <a:xfrm rot="5400000">
            <a:off x="4863307" y="3921918"/>
            <a:ext cx="431800" cy="296863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en arc 139"/>
          <p:cNvCxnSpPr>
            <a:stCxn id="13" idx="4"/>
            <a:endCxn id="38" idx="2"/>
          </p:cNvCxnSpPr>
          <p:nvPr/>
        </p:nvCxnSpPr>
        <p:spPr>
          <a:xfrm rot="16200000" flipH="1">
            <a:off x="2893220" y="2513806"/>
            <a:ext cx="1185862" cy="1209675"/>
          </a:xfrm>
          <a:prstGeom prst="curvedConnector2">
            <a:avLst/>
          </a:prstGeom>
          <a:ln w="222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en arc 155"/>
          <p:cNvCxnSpPr>
            <a:stCxn id="38" idx="1"/>
            <a:endCxn id="13" idx="6"/>
          </p:cNvCxnSpPr>
          <p:nvPr/>
        </p:nvCxnSpPr>
        <p:spPr>
          <a:xfrm rot="16200000" flipV="1">
            <a:off x="2964656" y="2440782"/>
            <a:ext cx="1228725" cy="1109662"/>
          </a:xfrm>
          <a:prstGeom prst="curvedConnector2">
            <a:avLst/>
          </a:prstGeom>
          <a:ln w="2222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en arc 167"/>
          <p:cNvCxnSpPr/>
          <p:nvPr/>
        </p:nvCxnSpPr>
        <p:spPr>
          <a:xfrm rot="16200000" flipH="1">
            <a:off x="4742657" y="4475956"/>
            <a:ext cx="1236662" cy="1146175"/>
          </a:xfrm>
          <a:prstGeom prst="curvedConnector2">
            <a:avLst/>
          </a:prstGeom>
          <a:ln w="22225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eur en arc 171"/>
          <p:cNvCxnSpPr>
            <a:stCxn id="17" idx="1"/>
            <a:endCxn id="37" idx="6"/>
          </p:cNvCxnSpPr>
          <p:nvPr/>
        </p:nvCxnSpPr>
        <p:spPr>
          <a:xfrm rot="16200000" flipV="1">
            <a:off x="4813300" y="4403725"/>
            <a:ext cx="1279525" cy="1044575"/>
          </a:xfrm>
          <a:prstGeom prst="curvedConnector2">
            <a:avLst/>
          </a:prstGeom>
          <a:ln w="2222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en arc 174"/>
          <p:cNvCxnSpPr>
            <a:stCxn id="39" idx="7"/>
            <a:endCxn id="38" idx="1"/>
          </p:cNvCxnSpPr>
          <p:nvPr/>
        </p:nvCxnSpPr>
        <p:spPr>
          <a:xfrm rot="16200000" flipV="1">
            <a:off x="4731544" y="3012281"/>
            <a:ext cx="12700" cy="1195388"/>
          </a:xfrm>
          <a:prstGeom prst="curvedConnector3">
            <a:avLst>
              <a:gd name="adj1" fmla="val 3880866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cteur en arc 191"/>
          <p:cNvCxnSpPr>
            <a:stCxn id="38" idx="3"/>
            <a:endCxn id="37" idx="3"/>
          </p:cNvCxnSpPr>
          <p:nvPr/>
        </p:nvCxnSpPr>
        <p:spPr>
          <a:xfrm rot="16200000" flipH="1">
            <a:off x="4121943" y="3825082"/>
            <a:ext cx="576263" cy="552450"/>
          </a:xfrm>
          <a:prstGeom prst="curvedConnector3">
            <a:avLst>
              <a:gd name="adj1" fmla="val 99557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cteur en arc 196"/>
          <p:cNvCxnSpPr>
            <a:stCxn id="37" idx="5"/>
            <a:endCxn id="39" idx="5"/>
          </p:cNvCxnSpPr>
          <p:nvPr/>
        </p:nvCxnSpPr>
        <p:spPr>
          <a:xfrm rot="5400000" flipH="1" flipV="1">
            <a:off x="4821237" y="3881438"/>
            <a:ext cx="576263" cy="439738"/>
          </a:xfrm>
          <a:prstGeom prst="curvedConnector3">
            <a:avLst>
              <a:gd name="adj1" fmla="val 443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3" name="ZoneTexte 200"/>
          <p:cNvSpPr txBox="1">
            <a:spLocks noChangeArrowheads="1"/>
          </p:cNvSpPr>
          <p:nvPr/>
        </p:nvSpPr>
        <p:spPr bwMode="auto">
          <a:xfrm>
            <a:off x="323850" y="3711575"/>
            <a:ext cx="1295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latin typeface="Times New Roman" pitchFamily="18" charset="0"/>
                <a:cs typeface="Times New Roman" pitchFamily="18" charset="0"/>
              </a:rPr>
              <a:t>Chefs de village</a:t>
            </a:r>
          </a:p>
        </p:txBody>
      </p:sp>
      <p:sp>
        <p:nvSpPr>
          <p:cNvPr id="6174" name="ZoneTexte 201"/>
          <p:cNvSpPr txBox="1">
            <a:spLocks noChangeArrowheads="1"/>
          </p:cNvSpPr>
          <p:nvPr/>
        </p:nvSpPr>
        <p:spPr bwMode="auto">
          <a:xfrm>
            <a:off x="323850" y="1652588"/>
            <a:ext cx="13684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latin typeface="Times New Roman" pitchFamily="18" charset="0"/>
                <a:cs typeface="Times New Roman" pitchFamily="18" charset="0"/>
              </a:rPr>
              <a:t>Chefs de domaine</a:t>
            </a:r>
          </a:p>
        </p:txBody>
      </p:sp>
      <p:sp>
        <p:nvSpPr>
          <p:cNvPr id="6175" name="ZoneTexte 202"/>
          <p:cNvSpPr txBox="1">
            <a:spLocks noChangeArrowheads="1"/>
          </p:cNvSpPr>
          <p:nvPr/>
        </p:nvSpPr>
        <p:spPr bwMode="auto">
          <a:xfrm>
            <a:off x="395288" y="5749925"/>
            <a:ext cx="13684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latin typeface="Times New Roman" pitchFamily="18" charset="0"/>
                <a:cs typeface="Times New Roman" pitchFamily="18" charset="0"/>
              </a:rPr>
              <a:t>Gens du commun</a:t>
            </a:r>
          </a:p>
        </p:txBody>
      </p:sp>
      <p:sp>
        <p:nvSpPr>
          <p:cNvPr id="6176" name="Titre 204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649287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1600" smtClean="0">
                <a:latin typeface="Georgia" pitchFamily="18" charset="0"/>
              </a:rPr>
              <a:t>Résolution de la contradiction selon Leach par l’inclusion des biens intangibles (prestige, droits fonciers) correspondant à un troisième type de dettes (verticales?)</a:t>
            </a:r>
          </a:p>
        </p:txBody>
      </p:sp>
      <p:cxnSp>
        <p:nvCxnSpPr>
          <p:cNvPr id="207" name="Connecteur en arc 206"/>
          <p:cNvCxnSpPr>
            <a:stCxn id="18" idx="7"/>
            <a:endCxn id="17" idx="1"/>
          </p:cNvCxnSpPr>
          <p:nvPr/>
        </p:nvCxnSpPr>
        <p:spPr>
          <a:xfrm rot="16200000" flipV="1">
            <a:off x="6573044" y="4968081"/>
            <a:ext cx="12700" cy="1195388"/>
          </a:xfrm>
          <a:prstGeom prst="curvedConnector3">
            <a:avLst>
              <a:gd name="adj1" fmla="val 3948071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cteur en arc 214"/>
          <p:cNvCxnSpPr>
            <a:stCxn id="16" idx="5"/>
            <a:endCxn id="18" idx="5"/>
          </p:cNvCxnSpPr>
          <p:nvPr/>
        </p:nvCxnSpPr>
        <p:spPr>
          <a:xfrm rot="5400000" flipH="1" flipV="1">
            <a:off x="6662737" y="5837238"/>
            <a:ext cx="576263" cy="439738"/>
          </a:xfrm>
          <a:prstGeom prst="curvedConnector3">
            <a:avLst>
              <a:gd name="adj1" fmla="val 3410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en arc 40"/>
          <p:cNvCxnSpPr>
            <a:stCxn id="17" idx="3"/>
            <a:endCxn id="16" idx="3"/>
          </p:cNvCxnSpPr>
          <p:nvPr/>
        </p:nvCxnSpPr>
        <p:spPr>
          <a:xfrm rot="16200000" flipH="1">
            <a:off x="5963443" y="5780882"/>
            <a:ext cx="576263" cy="552450"/>
          </a:xfrm>
          <a:prstGeom prst="curvedConnector3">
            <a:avLst>
              <a:gd name="adj1" fmla="val 98072"/>
            </a:avLst>
          </a:prstGeom>
          <a:ln w="22225"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en arc 50"/>
          <p:cNvCxnSpPr>
            <a:stCxn id="13" idx="3"/>
            <a:endCxn id="17" idx="3"/>
          </p:cNvCxnSpPr>
          <p:nvPr/>
        </p:nvCxnSpPr>
        <p:spPr>
          <a:xfrm rot="16200000" flipH="1">
            <a:off x="2734469" y="2528094"/>
            <a:ext cx="3286125" cy="3195637"/>
          </a:xfrm>
          <a:prstGeom prst="curvedConnector3">
            <a:avLst>
              <a:gd name="adj1" fmla="val 100435"/>
            </a:avLst>
          </a:prstGeom>
          <a:ln w="22225">
            <a:solidFill>
              <a:schemeClr val="accent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en arc 57"/>
          <p:cNvCxnSpPr>
            <a:stCxn id="13" idx="7"/>
            <a:endCxn id="17" idx="7"/>
          </p:cNvCxnSpPr>
          <p:nvPr/>
        </p:nvCxnSpPr>
        <p:spPr>
          <a:xfrm rot="16200000" flipH="1">
            <a:off x="2936876" y="2324100"/>
            <a:ext cx="3287712" cy="3195637"/>
          </a:xfrm>
          <a:prstGeom prst="curvedConnector3">
            <a:avLst>
              <a:gd name="adj1" fmla="val -182"/>
            </a:avLst>
          </a:prstGeom>
          <a:ln w="22225">
            <a:solidFill>
              <a:srgbClr val="00B050"/>
            </a:solidFill>
            <a:prstDash val="sysDot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503238" y="6465888"/>
            <a:ext cx="8208962" cy="30956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200" dirty="0">
                <a:solidFill>
                  <a:srgbClr val="00B050"/>
                </a:solidFill>
                <a:latin typeface="Georgia" panose="02040502050405020303" pitchFamily="18" charset="0"/>
              </a:rPr>
              <a:t>                    </a:t>
            </a:r>
            <a:r>
              <a:rPr lang="fr-FR" sz="1000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Droit fonciers (habitation et utilisation du sol)                                                   </a:t>
            </a:r>
            <a:r>
              <a:rPr lang="fr-FR" sz="1000" dirty="0">
                <a:solidFill>
                  <a:srgbClr val="00B050"/>
                </a:solidFill>
                <a:latin typeface="Georgia" panose="02040502050405020303" pitchFamily="18" charset="0"/>
              </a:rPr>
              <a:t>Biens symboliques (prestige) et services (travail gratuit)</a:t>
            </a:r>
          </a:p>
        </p:txBody>
      </p:sp>
      <p:cxnSp>
        <p:nvCxnSpPr>
          <p:cNvPr id="67" name="Connecteur droit 66"/>
          <p:cNvCxnSpPr/>
          <p:nvPr/>
        </p:nvCxnSpPr>
        <p:spPr>
          <a:xfrm>
            <a:off x="612775" y="6621463"/>
            <a:ext cx="647700" cy="0"/>
          </a:xfrm>
          <a:prstGeom prst="line">
            <a:avLst/>
          </a:prstGeom>
          <a:ln w="22225">
            <a:solidFill>
              <a:schemeClr val="accent6">
                <a:lumMod val="50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>
            <a:off x="5046663" y="6635750"/>
            <a:ext cx="360362" cy="0"/>
          </a:xfrm>
          <a:prstGeom prst="line">
            <a:avLst/>
          </a:prstGeom>
          <a:ln w="2222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en arc 76"/>
          <p:cNvCxnSpPr>
            <a:stCxn id="13" idx="3"/>
            <a:endCxn id="38" idx="3"/>
          </p:cNvCxnSpPr>
          <p:nvPr/>
        </p:nvCxnSpPr>
        <p:spPr>
          <a:xfrm rot="16200000" flipH="1">
            <a:off x="2791619" y="2470944"/>
            <a:ext cx="1330325" cy="1354137"/>
          </a:xfrm>
          <a:prstGeom prst="curvedConnector3">
            <a:avLst>
              <a:gd name="adj1" fmla="val 101076"/>
            </a:avLst>
          </a:prstGeom>
          <a:ln w="22225">
            <a:solidFill>
              <a:schemeClr val="accent6">
                <a:lumMod val="50000"/>
              </a:schemeClr>
            </a:solidFill>
            <a:prstDash val="lgDash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en arc 82"/>
          <p:cNvCxnSpPr>
            <a:stCxn id="38" idx="7"/>
            <a:endCxn id="13" idx="7"/>
          </p:cNvCxnSpPr>
          <p:nvPr/>
        </p:nvCxnSpPr>
        <p:spPr>
          <a:xfrm rot="16200000" flipV="1">
            <a:off x="2994026" y="2266950"/>
            <a:ext cx="1331912" cy="1354137"/>
          </a:xfrm>
          <a:prstGeom prst="curvedConnector3">
            <a:avLst>
              <a:gd name="adj1" fmla="val 96599"/>
            </a:avLst>
          </a:prstGeom>
          <a:ln w="22225">
            <a:solidFill>
              <a:srgbClr val="00B050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en arc 90"/>
          <p:cNvCxnSpPr>
            <a:stCxn id="38" idx="4"/>
            <a:endCxn id="17" idx="3"/>
          </p:cNvCxnSpPr>
          <p:nvPr/>
        </p:nvCxnSpPr>
        <p:spPr>
          <a:xfrm rot="16200000" flipH="1">
            <a:off x="4148137" y="3941763"/>
            <a:ext cx="1914525" cy="1739900"/>
          </a:xfrm>
          <a:prstGeom prst="curvedConnector3">
            <a:avLst>
              <a:gd name="adj1" fmla="val 97621"/>
            </a:avLst>
          </a:prstGeom>
          <a:ln w="22225">
            <a:solidFill>
              <a:schemeClr val="accent6">
                <a:lumMod val="50000"/>
              </a:schemeClr>
            </a:solidFill>
            <a:prstDash val="lgDash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en arc 96"/>
          <p:cNvCxnSpPr>
            <a:endCxn id="37" idx="7"/>
          </p:cNvCxnSpPr>
          <p:nvPr/>
        </p:nvCxnSpPr>
        <p:spPr>
          <a:xfrm rot="16200000" flipV="1">
            <a:off x="4817268" y="4256882"/>
            <a:ext cx="1319213" cy="1174750"/>
          </a:xfrm>
          <a:prstGeom prst="curvedConnector3">
            <a:avLst>
              <a:gd name="adj1" fmla="val 101102"/>
            </a:avLst>
          </a:prstGeom>
          <a:ln w="22225">
            <a:solidFill>
              <a:srgbClr val="00B050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e 60"/>
          <p:cNvGrpSpPr>
            <a:grpSpLocks/>
          </p:cNvGrpSpPr>
          <p:nvPr/>
        </p:nvGrpSpPr>
        <p:grpSpPr bwMode="auto">
          <a:xfrm>
            <a:off x="4254500" y="4787900"/>
            <a:ext cx="1570038" cy="958850"/>
            <a:chOff x="2251890" y="2892723"/>
            <a:chExt cx="1569914" cy="959284"/>
          </a:xfrm>
        </p:grpSpPr>
        <p:cxnSp>
          <p:nvCxnSpPr>
            <p:cNvPr id="62" name="Connecteur droit avec flèche 61"/>
            <p:cNvCxnSpPr>
              <a:cxnSpLocks noChangeAspect="1"/>
            </p:cNvCxnSpPr>
            <p:nvPr/>
          </p:nvCxnSpPr>
          <p:spPr>
            <a:xfrm>
              <a:off x="2509045" y="2892723"/>
              <a:ext cx="1071478" cy="959284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ZoneTexte 63"/>
            <p:cNvSpPr txBox="1"/>
            <p:nvPr/>
          </p:nvSpPr>
          <p:spPr>
            <a:xfrm>
              <a:off x="2251890" y="3394705"/>
              <a:ext cx="1569914" cy="246221"/>
            </a:xfrm>
            <a:prstGeom prst="rect">
              <a:avLst/>
            </a:prstGeom>
            <a:noFill/>
            <a:scene3d>
              <a:camera prst="orthographicFront">
                <a:rot lat="0" lon="0" rev="1908000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1000" b="1" dirty="0">
                  <a:latin typeface="Georgia" panose="02040502050405020303" pitchFamily="18" charset="0"/>
                </a:rPr>
                <a:t>Dettes diagonales ?</a:t>
              </a:r>
            </a:p>
          </p:txBody>
        </p:sp>
      </p:grpSp>
      <p:grpSp>
        <p:nvGrpSpPr>
          <p:cNvPr id="57" name="Groupe 56"/>
          <p:cNvGrpSpPr>
            <a:grpSpLocks/>
          </p:cNvGrpSpPr>
          <p:nvPr/>
        </p:nvGrpSpPr>
        <p:grpSpPr bwMode="auto">
          <a:xfrm>
            <a:off x="2082800" y="915988"/>
            <a:ext cx="1570038" cy="254000"/>
            <a:chOff x="2082951" y="916404"/>
            <a:chExt cx="1569914" cy="253596"/>
          </a:xfrm>
        </p:grpSpPr>
        <p:cxnSp>
          <p:nvCxnSpPr>
            <p:cNvPr id="59" name="Connecteur droit avec flèche 58"/>
            <p:cNvCxnSpPr/>
            <p:nvPr/>
          </p:nvCxnSpPr>
          <p:spPr>
            <a:xfrm>
              <a:off x="2109937" y="1170000"/>
              <a:ext cx="1403239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sysDash"/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98" name="ZoneTexte 46"/>
            <p:cNvSpPr txBox="1">
              <a:spLocks noChangeArrowheads="1"/>
            </p:cNvSpPr>
            <p:nvPr/>
          </p:nvSpPr>
          <p:spPr bwMode="auto">
            <a:xfrm>
              <a:off x="2082951" y="916404"/>
              <a:ext cx="156991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000" b="1">
                  <a:latin typeface="Georgia" pitchFamily="18" charset="0"/>
                </a:rPr>
                <a:t>Dettes horizontales ?</a:t>
              </a:r>
            </a:p>
          </p:txBody>
        </p:sp>
      </p:grpSp>
      <p:grpSp>
        <p:nvGrpSpPr>
          <p:cNvPr id="71" name="Groupe 70"/>
          <p:cNvGrpSpPr>
            <a:grpSpLocks/>
          </p:cNvGrpSpPr>
          <p:nvPr/>
        </p:nvGrpSpPr>
        <p:grpSpPr bwMode="auto">
          <a:xfrm>
            <a:off x="1454150" y="2525713"/>
            <a:ext cx="2032000" cy="3243262"/>
            <a:chOff x="1454825" y="2525712"/>
            <a:chExt cx="2031325" cy="3243263"/>
          </a:xfrm>
        </p:grpSpPr>
        <p:cxnSp>
          <p:nvCxnSpPr>
            <p:cNvPr id="72" name="Connecteur droit avec flèche 71"/>
            <p:cNvCxnSpPr/>
            <p:nvPr/>
          </p:nvCxnSpPr>
          <p:spPr>
            <a:xfrm>
              <a:off x="2614903" y="2525712"/>
              <a:ext cx="0" cy="3243263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sysDot"/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ZoneTexte 72"/>
            <p:cNvSpPr txBox="1"/>
            <p:nvPr/>
          </p:nvSpPr>
          <p:spPr>
            <a:xfrm>
              <a:off x="1454825" y="3625876"/>
              <a:ext cx="2031325" cy="246221"/>
            </a:xfrm>
            <a:prstGeom prst="rect">
              <a:avLst/>
            </a:prstGeom>
            <a:noFill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1000" b="1" dirty="0">
                  <a:latin typeface="Georgia" panose="02040502050405020303" pitchFamily="18" charset="0"/>
                </a:rPr>
                <a:t>Dettes verticales ?</a:t>
              </a:r>
            </a:p>
          </p:txBody>
        </p:sp>
      </p:grpSp>
      <p:cxnSp>
        <p:nvCxnSpPr>
          <p:cNvPr id="60" name="Connecteur en arc 59"/>
          <p:cNvCxnSpPr/>
          <p:nvPr/>
        </p:nvCxnSpPr>
        <p:spPr>
          <a:xfrm rot="10800000">
            <a:off x="6078538" y="5810250"/>
            <a:ext cx="407987" cy="431800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en arc 64"/>
          <p:cNvCxnSpPr/>
          <p:nvPr/>
        </p:nvCxnSpPr>
        <p:spPr>
          <a:xfrm rot="5400000">
            <a:off x="6709569" y="5877719"/>
            <a:ext cx="431800" cy="296862"/>
          </a:xfrm>
          <a:prstGeom prst="curvedConnector2">
            <a:avLst/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en arc 68"/>
          <p:cNvCxnSpPr/>
          <p:nvPr/>
        </p:nvCxnSpPr>
        <p:spPr>
          <a:xfrm rot="5400000" flipH="1" flipV="1">
            <a:off x="6566694" y="5033169"/>
            <a:ext cx="12700" cy="992188"/>
          </a:xfrm>
          <a:prstGeom prst="curvedConnector3">
            <a:avLst>
              <a:gd name="adj1" fmla="val 2607480"/>
            </a:avLst>
          </a:prstGeom>
          <a:ln w="22225">
            <a:solidFill>
              <a:srgbClr val="FF0000"/>
            </a:solidFill>
            <a:prstDash val="sysDash"/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307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000" smtClean="0">
                <a:latin typeface="Georgia" pitchFamily="18" charset="0"/>
                <a:cs typeface="Times New Roman" pitchFamily="18" charset="0"/>
              </a:rPr>
              <a:t>Le cycle de la dette infinie sous la tyrannie corinthienne de Cypsélos ou la monétarisation de l’économie par l’Etat via l’impôt</a:t>
            </a:r>
          </a:p>
        </p:txBody>
      </p:sp>
      <p:sp>
        <p:nvSpPr>
          <p:cNvPr id="4" name="ZoneTexte 9"/>
          <p:cNvSpPr txBox="1">
            <a:spLocks noChangeArrowheads="1"/>
          </p:cNvSpPr>
          <p:nvPr/>
        </p:nvSpPr>
        <p:spPr bwMode="auto">
          <a:xfrm>
            <a:off x="314325" y="1390650"/>
            <a:ext cx="1690688" cy="8318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Georgia" pitchFamily="18" charset="0"/>
              </a:rPr>
              <a:t>Confiscation d’une partie des terres de l’aristocratie par le tyran</a:t>
            </a:r>
          </a:p>
        </p:txBody>
      </p:sp>
      <p:sp>
        <p:nvSpPr>
          <p:cNvPr id="8" name="ZoneTexte 9"/>
          <p:cNvSpPr txBox="1">
            <a:spLocks noChangeArrowheads="1"/>
          </p:cNvSpPr>
          <p:nvPr/>
        </p:nvSpPr>
        <p:spPr bwMode="auto">
          <a:xfrm>
            <a:off x="2511425" y="1484313"/>
            <a:ext cx="1692275" cy="64611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Georgia" pitchFamily="18" charset="0"/>
              </a:rPr>
              <a:t>Distribution des terres aux paysans pauvres</a:t>
            </a:r>
          </a:p>
        </p:txBody>
      </p:sp>
      <p:sp>
        <p:nvSpPr>
          <p:cNvPr id="89" name="ZoneTexte 9"/>
          <p:cNvSpPr txBox="1">
            <a:spLocks noChangeArrowheads="1"/>
          </p:cNvSpPr>
          <p:nvPr/>
        </p:nvSpPr>
        <p:spPr bwMode="auto">
          <a:xfrm>
            <a:off x="6904038" y="3544888"/>
            <a:ext cx="1692275" cy="83185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fr-FR" altLang="fr-FR" sz="1200">
                <a:latin typeface="Georgia" pitchFamily="18" charset="0"/>
              </a:rPr>
              <a:t>Remise en circulation de la monnaie sous formes diverses (prêts, rétributions)</a:t>
            </a:r>
          </a:p>
        </p:txBody>
      </p:sp>
      <p:sp>
        <p:nvSpPr>
          <p:cNvPr id="88" name="ZoneTexte 9"/>
          <p:cNvSpPr txBox="1">
            <a:spLocks noChangeArrowheads="1"/>
          </p:cNvSpPr>
          <p:nvPr/>
        </p:nvSpPr>
        <p:spPr bwMode="auto">
          <a:xfrm>
            <a:off x="711200" y="3527425"/>
            <a:ext cx="1692275" cy="64611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fr-FR" altLang="fr-FR" sz="1200">
                <a:latin typeface="Georgia" pitchFamily="18" charset="0"/>
              </a:rPr>
              <a:t>Acquittement de l’impôt à l’</a:t>
            </a:r>
            <a:r>
              <a:rPr lang="fr-FR" altLang="fr-FR" sz="1200">
                <a:solidFill>
                  <a:srgbClr val="000000"/>
                </a:solidFill>
                <a:latin typeface="Georgia" pitchFamily="18" charset="0"/>
              </a:rPr>
              <a:t>É</a:t>
            </a:r>
            <a:r>
              <a:rPr lang="fr-FR" altLang="fr-FR" sz="1200">
                <a:latin typeface="Georgia" pitchFamily="18" charset="0"/>
              </a:rPr>
              <a:t>tat en argent par les riches</a:t>
            </a: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5038725" y="5834063"/>
            <a:ext cx="1692275" cy="83026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Georgia" pitchFamily="18" charset="0"/>
              </a:rPr>
              <a:t>Constitution d’un stock métallique par saisie sur les aristocrates proscrits</a:t>
            </a:r>
          </a:p>
        </p:txBody>
      </p:sp>
      <p:sp>
        <p:nvSpPr>
          <p:cNvPr id="16" name="ZoneTexte 9"/>
          <p:cNvSpPr txBox="1">
            <a:spLocks noChangeArrowheads="1"/>
          </p:cNvSpPr>
          <p:nvPr/>
        </p:nvSpPr>
        <p:spPr bwMode="auto">
          <a:xfrm>
            <a:off x="5032375" y="4510088"/>
            <a:ext cx="1692275" cy="83026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fr-FR" altLang="fr-FR" sz="1200">
                <a:latin typeface="Georgia" pitchFamily="18" charset="0"/>
              </a:rPr>
              <a:t>Distribution de monnaie (émise à partir de ce stock d’argent) aux pauvres</a:t>
            </a:r>
          </a:p>
        </p:txBody>
      </p:sp>
      <p:cxnSp>
        <p:nvCxnSpPr>
          <p:cNvPr id="7177" name="Connecteur droit avec flèche 7176"/>
          <p:cNvCxnSpPr>
            <a:stCxn id="16" idx="1"/>
            <a:endCxn id="64" idx="3"/>
          </p:cNvCxnSpPr>
          <p:nvPr/>
        </p:nvCxnSpPr>
        <p:spPr>
          <a:xfrm flipH="1" flipV="1">
            <a:off x="4203700" y="4924425"/>
            <a:ext cx="828675" cy="0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ZoneTexte 9"/>
          <p:cNvSpPr txBox="1">
            <a:spLocks noChangeArrowheads="1"/>
          </p:cNvSpPr>
          <p:nvPr/>
        </p:nvSpPr>
        <p:spPr bwMode="auto">
          <a:xfrm>
            <a:off x="2511425" y="4510088"/>
            <a:ext cx="1692275" cy="83026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fr-FR" altLang="fr-FR" sz="1200">
                <a:latin typeface="Georgia" pitchFamily="18" charset="0"/>
              </a:rPr>
              <a:t>Versement d’une indemnité  grâce au paiement des dettes envers les riches lésés</a:t>
            </a:r>
          </a:p>
        </p:txBody>
      </p:sp>
      <p:sp>
        <p:nvSpPr>
          <p:cNvPr id="73" name="ZoneTexte 9"/>
          <p:cNvSpPr txBox="1">
            <a:spLocks noChangeArrowheads="1"/>
          </p:cNvSpPr>
          <p:nvPr/>
        </p:nvSpPr>
        <p:spPr bwMode="auto">
          <a:xfrm>
            <a:off x="5038725" y="2663825"/>
            <a:ext cx="1692275" cy="64611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fr-FR" altLang="fr-FR" sz="1200">
                <a:latin typeface="Georgia" pitchFamily="18" charset="0"/>
              </a:rPr>
              <a:t>Établissement d’une équivalence monnaie-biens-services</a:t>
            </a:r>
          </a:p>
        </p:txBody>
      </p:sp>
      <p:sp>
        <p:nvSpPr>
          <p:cNvPr id="93" name="ZoneTexte 9"/>
          <p:cNvSpPr txBox="1">
            <a:spLocks noChangeArrowheads="1"/>
          </p:cNvSpPr>
          <p:nvPr/>
        </p:nvSpPr>
        <p:spPr bwMode="auto">
          <a:xfrm>
            <a:off x="2511425" y="2663825"/>
            <a:ext cx="1692275" cy="64611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fr-FR" altLang="fr-FR" sz="1200">
                <a:latin typeface="Georgia" pitchFamily="18" charset="0"/>
              </a:rPr>
              <a:t>Règlement de l’impôt à l’</a:t>
            </a:r>
            <a:r>
              <a:rPr lang="fr-FR" altLang="fr-FR" sz="1200">
                <a:solidFill>
                  <a:srgbClr val="000000"/>
                </a:solidFill>
                <a:latin typeface="Georgia" pitchFamily="18" charset="0"/>
              </a:rPr>
              <a:t>É</a:t>
            </a:r>
            <a:r>
              <a:rPr lang="fr-FR" altLang="fr-FR" sz="1200">
                <a:latin typeface="Georgia" pitchFamily="18" charset="0"/>
              </a:rPr>
              <a:t>tat en nature par les pauvres</a:t>
            </a:r>
          </a:p>
        </p:txBody>
      </p:sp>
      <p:cxnSp>
        <p:nvCxnSpPr>
          <p:cNvPr id="96" name="Connecteur droit avec flèche 95"/>
          <p:cNvCxnSpPr>
            <a:stCxn id="93" idx="3"/>
            <a:endCxn id="73" idx="1"/>
          </p:cNvCxnSpPr>
          <p:nvPr/>
        </p:nvCxnSpPr>
        <p:spPr>
          <a:xfrm flipV="1">
            <a:off x="4203700" y="2987675"/>
            <a:ext cx="835025" cy="0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en arc 53"/>
          <p:cNvCxnSpPr>
            <a:stCxn id="64" idx="1"/>
            <a:endCxn id="88" idx="2"/>
          </p:cNvCxnSpPr>
          <p:nvPr/>
        </p:nvCxnSpPr>
        <p:spPr>
          <a:xfrm rot="10800000">
            <a:off x="1557338" y="4173538"/>
            <a:ext cx="954087" cy="752475"/>
          </a:xfrm>
          <a:prstGeom prst="curvedConnector2">
            <a:avLst/>
          </a:prstGeom>
          <a:ln w="15875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en arc 65"/>
          <p:cNvCxnSpPr>
            <a:stCxn id="88" idx="0"/>
            <a:endCxn id="93" idx="1"/>
          </p:cNvCxnSpPr>
          <p:nvPr/>
        </p:nvCxnSpPr>
        <p:spPr>
          <a:xfrm rot="5400000" flipH="1" flipV="1">
            <a:off x="1764507" y="2780506"/>
            <a:ext cx="539750" cy="954087"/>
          </a:xfrm>
          <a:prstGeom prst="curvedConnector2">
            <a:avLst/>
          </a:prstGeom>
          <a:ln w="15875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en arc 67"/>
          <p:cNvCxnSpPr>
            <a:stCxn id="73" idx="3"/>
            <a:endCxn id="89" idx="0"/>
          </p:cNvCxnSpPr>
          <p:nvPr/>
        </p:nvCxnSpPr>
        <p:spPr>
          <a:xfrm>
            <a:off x="6731000" y="2987675"/>
            <a:ext cx="1019175" cy="557213"/>
          </a:xfrm>
          <a:prstGeom prst="curvedConnector2">
            <a:avLst/>
          </a:prstGeom>
          <a:ln w="15875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en arc 80"/>
          <p:cNvCxnSpPr>
            <a:stCxn id="89" idx="2"/>
            <a:endCxn id="16" idx="3"/>
          </p:cNvCxnSpPr>
          <p:nvPr/>
        </p:nvCxnSpPr>
        <p:spPr>
          <a:xfrm rot="5400000">
            <a:off x="6963569" y="4137819"/>
            <a:ext cx="547687" cy="1025525"/>
          </a:xfrm>
          <a:prstGeom prst="curvedConnector2">
            <a:avLst/>
          </a:prstGeom>
          <a:ln w="15875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>
            <a:stCxn id="8" idx="2"/>
            <a:endCxn id="93" idx="0"/>
          </p:cNvCxnSpPr>
          <p:nvPr/>
        </p:nvCxnSpPr>
        <p:spPr>
          <a:xfrm>
            <a:off x="3357563" y="2130425"/>
            <a:ext cx="0" cy="533400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avec flèche 99"/>
          <p:cNvCxnSpPr>
            <a:stCxn id="10" idx="0"/>
            <a:endCxn id="16" idx="2"/>
          </p:cNvCxnSpPr>
          <p:nvPr/>
        </p:nvCxnSpPr>
        <p:spPr>
          <a:xfrm flipH="1" flipV="1">
            <a:off x="5878513" y="5340350"/>
            <a:ext cx="6350" cy="493713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avec flèche 112"/>
          <p:cNvCxnSpPr>
            <a:stCxn id="4" idx="3"/>
            <a:endCxn id="8" idx="1"/>
          </p:cNvCxnSpPr>
          <p:nvPr/>
        </p:nvCxnSpPr>
        <p:spPr>
          <a:xfrm>
            <a:off x="2005013" y="1806575"/>
            <a:ext cx="506412" cy="0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en angle 16"/>
          <p:cNvCxnSpPr>
            <a:stCxn id="4" idx="1"/>
            <a:endCxn id="64" idx="2"/>
          </p:cNvCxnSpPr>
          <p:nvPr/>
        </p:nvCxnSpPr>
        <p:spPr>
          <a:xfrm rot="10800000" flipH="1" flipV="1">
            <a:off x="314325" y="1806575"/>
            <a:ext cx="3043238" cy="3533775"/>
          </a:xfrm>
          <a:prstGeom prst="bentConnector4">
            <a:avLst>
              <a:gd name="adj1" fmla="val -7512"/>
              <a:gd name="adj2" fmla="val 106469"/>
            </a:avLst>
          </a:prstGeom>
          <a:ln w="15875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89" grpId="0" animBg="1"/>
      <p:bldP spid="88" grpId="0" animBg="1"/>
      <p:bldP spid="10" grpId="0" animBg="1"/>
      <p:bldP spid="16" grpId="0" animBg="1"/>
      <p:bldP spid="64" grpId="0" animBg="1"/>
      <p:bldP spid="73" grpId="0" animBg="1"/>
      <p:bldP spid="9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307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000" smtClean="0">
                <a:latin typeface="Georgia" pitchFamily="18" charset="0"/>
                <a:cs typeface="Times New Roman" pitchFamily="18" charset="0"/>
              </a:rPr>
              <a:t>Le capitalisme (ou axiomatique capitaliste) comme système complexe de trois rapports différentiels entre flux décodés</a:t>
            </a:r>
          </a:p>
        </p:txBody>
      </p:sp>
      <p:sp>
        <p:nvSpPr>
          <p:cNvPr id="4" name="Accolade ouvrante 3"/>
          <p:cNvSpPr/>
          <p:nvPr/>
        </p:nvSpPr>
        <p:spPr>
          <a:xfrm>
            <a:off x="1835150" y="2276475"/>
            <a:ext cx="936625" cy="3240088"/>
          </a:xfrm>
          <a:prstGeom prst="leftBrac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96" name="ZoneTexte 6"/>
          <p:cNvSpPr txBox="1">
            <a:spLocks noChangeArrowheads="1"/>
          </p:cNvSpPr>
          <p:nvPr/>
        </p:nvSpPr>
        <p:spPr bwMode="auto">
          <a:xfrm>
            <a:off x="395288" y="3748088"/>
            <a:ext cx="1655762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400" b="1">
                <a:latin typeface="Georgia" pitchFamily="18" charset="0"/>
              </a:rPr>
              <a:t>Capitalisme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latin typeface="Georgia" pitchFamily="18" charset="0"/>
              </a:rPr>
              <a:t>(axiomatique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400">
                <a:latin typeface="Georgia" pitchFamily="18" charset="0"/>
              </a:rPr>
              <a:t>des flux décodés)</a:t>
            </a:r>
          </a:p>
        </p:txBody>
      </p:sp>
      <p:sp>
        <p:nvSpPr>
          <p:cNvPr id="7176" name="ZoneTexte 9"/>
          <p:cNvSpPr txBox="1">
            <a:spLocks noChangeArrowheads="1"/>
          </p:cNvSpPr>
          <p:nvPr/>
        </p:nvSpPr>
        <p:spPr bwMode="auto">
          <a:xfrm>
            <a:off x="5148263" y="2598738"/>
            <a:ext cx="1655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latin typeface="Georgia" pitchFamily="18" charset="0"/>
              </a:rPr>
              <a:t>Capital industriel</a:t>
            </a:r>
          </a:p>
        </p:txBody>
      </p:sp>
      <p:sp>
        <p:nvSpPr>
          <p:cNvPr id="7177" name="ZoneTexte 12"/>
          <p:cNvSpPr txBox="1">
            <a:spLocks noChangeArrowheads="1"/>
          </p:cNvSpPr>
          <p:nvPr/>
        </p:nvSpPr>
        <p:spPr bwMode="auto">
          <a:xfrm>
            <a:off x="5148263" y="3698875"/>
            <a:ext cx="16557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 b="1" dirty="0">
                <a:latin typeface="Georgia" pitchFamily="18" charset="0"/>
              </a:rPr>
              <a:t>Capital financier ou bancaire</a:t>
            </a:r>
          </a:p>
        </p:txBody>
      </p:sp>
      <p:sp>
        <p:nvSpPr>
          <p:cNvPr id="7178" name="ZoneTexte 13"/>
          <p:cNvSpPr txBox="1">
            <a:spLocks noChangeArrowheads="1"/>
          </p:cNvSpPr>
          <p:nvPr/>
        </p:nvSpPr>
        <p:spPr bwMode="auto">
          <a:xfrm>
            <a:off x="5148263" y="4908550"/>
            <a:ext cx="16557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 b="1" dirty="0">
                <a:latin typeface="Georgia" pitchFamily="18" charset="0"/>
              </a:rPr>
              <a:t>Capital marchand ou commercial</a:t>
            </a:r>
          </a:p>
        </p:txBody>
      </p:sp>
      <p:sp>
        <p:nvSpPr>
          <p:cNvPr id="7179" name="ZoneTexte 15"/>
          <p:cNvSpPr txBox="1">
            <a:spLocks noChangeArrowheads="1"/>
          </p:cNvSpPr>
          <p:nvPr/>
        </p:nvSpPr>
        <p:spPr bwMode="auto">
          <a:xfrm>
            <a:off x="7092950" y="2525713"/>
            <a:ext cx="1655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latin typeface="Georgia" pitchFamily="18" charset="0"/>
              </a:rPr>
              <a:t>Plus-value humaine</a:t>
            </a:r>
          </a:p>
        </p:txBody>
      </p:sp>
      <p:sp>
        <p:nvSpPr>
          <p:cNvPr id="7180" name="ZoneTexte 16"/>
          <p:cNvSpPr txBox="1">
            <a:spLocks noChangeArrowheads="1"/>
          </p:cNvSpPr>
          <p:nvPr/>
        </p:nvSpPr>
        <p:spPr bwMode="auto">
          <a:xfrm>
            <a:off x="7124700" y="3698875"/>
            <a:ext cx="1655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latin typeface="Georgia" pitchFamily="18" charset="0"/>
              </a:rPr>
              <a:t>Plus-value financière</a:t>
            </a:r>
          </a:p>
        </p:txBody>
      </p:sp>
      <p:sp>
        <p:nvSpPr>
          <p:cNvPr id="7181" name="ZoneTexte 17"/>
          <p:cNvSpPr txBox="1">
            <a:spLocks noChangeArrowheads="1"/>
          </p:cNvSpPr>
          <p:nvPr/>
        </p:nvSpPr>
        <p:spPr bwMode="auto">
          <a:xfrm>
            <a:off x="7124700" y="4908550"/>
            <a:ext cx="16557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 b="1" dirty="0">
                <a:latin typeface="Georgia" pitchFamily="18" charset="0"/>
              </a:rPr>
              <a:t>Plus-value machinique</a:t>
            </a:r>
          </a:p>
        </p:txBody>
      </p:sp>
      <p:cxnSp>
        <p:nvCxnSpPr>
          <p:cNvPr id="19" name="Connecteur droit 18"/>
          <p:cNvCxnSpPr/>
          <p:nvPr/>
        </p:nvCxnSpPr>
        <p:spPr>
          <a:xfrm>
            <a:off x="4895850" y="2276475"/>
            <a:ext cx="0" cy="32400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7064375" y="2276475"/>
            <a:ext cx="0" cy="32400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5" name="ZoneTexte 25"/>
          <p:cNvSpPr txBox="1">
            <a:spLocks noChangeArrowheads="1"/>
          </p:cNvSpPr>
          <p:nvPr/>
        </p:nvSpPr>
        <p:spPr bwMode="auto">
          <a:xfrm>
            <a:off x="2832100" y="1566863"/>
            <a:ext cx="1657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Georgia" pitchFamily="18" charset="0"/>
              </a:rPr>
              <a:t>Rapport différentiel        </a:t>
            </a:r>
          </a:p>
        </p:txBody>
      </p:sp>
      <p:pic>
        <p:nvPicPr>
          <p:cNvPr id="8206" name="Imag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988" y="1797050"/>
            <a:ext cx="4095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7" name="ZoneTexte 30"/>
          <p:cNvSpPr txBox="1">
            <a:spLocks noChangeArrowheads="1"/>
          </p:cNvSpPr>
          <p:nvPr/>
        </p:nvSpPr>
        <p:spPr bwMode="auto">
          <a:xfrm>
            <a:off x="5148263" y="1566863"/>
            <a:ext cx="1655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Georgia" pitchFamily="18" charset="0"/>
              </a:rPr>
              <a:t>Forme du capital        </a:t>
            </a:r>
          </a:p>
        </p:txBody>
      </p:sp>
      <p:sp>
        <p:nvSpPr>
          <p:cNvPr id="8208" name="ZoneTexte 31"/>
          <p:cNvSpPr txBox="1">
            <a:spLocks noChangeArrowheads="1"/>
          </p:cNvSpPr>
          <p:nvPr/>
        </p:nvSpPr>
        <p:spPr bwMode="auto">
          <a:xfrm>
            <a:off x="7124700" y="1566863"/>
            <a:ext cx="1655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Georgia" pitchFamily="18" charset="0"/>
              </a:rPr>
              <a:t>Forme de la plus-value        </a:t>
            </a:r>
          </a:p>
        </p:txBody>
      </p:sp>
      <p:sp>
        <p:nvSpPr>
          <p:cNvPr id="2" name="Rectangle 1"/>
          <p:cNvSpPr/>
          <p:nvPr/>
        </p:nvSpPr>
        <p:spPr>
          <a:xfrm>
            <a:off x="2484438" y="3665538"/>
            <a:ext cx="6048375" cy="5222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grpSp>
        <p:nvGrpSpPr>
          <p:cNvPr id="10" name="Groupe 9"/>
          <p:cNvGrpSpPr>
            <a:grpSpLocks/>
          </p:cNvGrpSpPr>
          <p:nvPr/>
        </p:nvGrpSpPr>
        <p:grpSpPr bwMode="auto">
          <a:xfrm>
            <a:off x="1762125" y="6078538"/>
            <a:ext cx="7108825" cy="277812"/>
            <a:chOff x="1761912" y="6078923"/>
            <a:chExt cx="7108532" cy="276999"/>
          </a:xfrm>
        </p:grpSpPr>
        <p:sp>
          <p:nvSpPr>
            <p:cNvPr id="8214" name="ZoneTexte 5"/>
            <p:cNvSpPr txBox="1">
              <a:spLocks noChangeArrowheads="1"/>
            </p:cNvSpPr>
            <p:nvPr/>
          </p:nvSpPr>
          <p:spPr bwMode="auto">
            <a:xfrm>
              <a:off x="2443636" y="6078923"/>
              <a:ext cx="642680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200" b="1">
                  <a:latin typeface="Georgia" pitchFamily="18" charset="0"/>
                </a:rPr>
                <a:t>Capital producteur d’une plus-value : x + </a:t>
              </a:r>
              <a:r>
                <a:rPr lang="fr-FR" altLang="fr-FR" sz="1200" b="1" i="1">
                  <a:latin typeface="Georgia" pitchFamily="18" charset="0"/>
                </a:rPr>
                <a:t>Dx</a:t>
              </a:r>
              <a:r>
                <a:rPr lang="fr-FR" altLang="fr-FR" sz="1200">
                  <a:latin typeface="Georgia" pitchFamily="18" charset="0"/>
                </a:rPr>
                <a:t> (dynamique d’auto-valorisation infinie)</a:t>
              </a:r>
              <a:endParaRPr lang="fr-FR" altLang="fr-FR" sz="1200" b="1">
                <a:latin typeface="Georgia" pitchFamily="18" charset="0"/>
              </a:endParaRPr>
            </a:p>
          </p:txBody>
        </p:sp>
        <p:sp>
          <p:nvSpPr>
            <p:cNvPr id="8" name="Flèche droite 7"/>
            <p:cNvSpPr/>
            <p:nvPr/>
          </p:nvSpPr>
          <p:spPr>
            <a:xfrm>
              <a:off x="1761912" y="6132740"/>
              <a:ext cx="681010" cy="170948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ZoneTexte 12"/>
              <p:cNvSpPr txBox="1">
                <a:spLocks noChangeArrowheads="1"/>
              </p:cNvSpPr>
              <p:nvPr/>
            </p:nvSpPr>
            <p:spPr bwMode="auto">
              <a:xfrm>
                <a:off x="2832100" y="2509865"/>
                <a:ext cx="1655762" cy="4539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altLang="fr-FR" sz="1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Flux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de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capital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Flux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de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travail</m:t>
                          </m:r>
                        </m:den>
                      </m:f>
                    </m:oMath>
                  </m:oMathPara>
                </a14:m>
                <a:endParaRPr lang="fr-FR" altLang="fr-FR" sz="1200" b="1" dirty="0">
                  <a:latin typeface="Georgia" pitchFamily="18" charset="0"/>
                </a:endParaRPr>
              </a:p>
            </p:txBody>
          </p:sp>
        </mc:Choice>
        <mc:Fallback>
          <p:sp>
            <p:nvSpPr>
              <p:cNvPr id="26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32100" y="2509865"/>
                <a:ext cx="1655762" cy="453970"/>
              </a:xfrm>
              <a:prstGeom prst="rect">
                <a:avLst/>
              </a:prstGeom>
              <a:blipFill rotWithShape="1">
                <a:blip r:embed="rId4"/>
                <a:stretch>
                  <a:fillRect b="-135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ZoneTexte 12"/>
              <p:cNvSpPr txBox="1">
                <a:spLocks noChangeArrowheads="1"/>
              </p:cNvSpPr>
              <p:nvPr/>
            </p:nvSpPr>
            <p:spPr bwMode="auto">
              <a:xfrm>
                <a:off x="2833688" y="3683218"/>
                <a:ext cx="1655762" cy="482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altLang="fr-FR" sz="1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Flux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de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financement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Flux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de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revenus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paiement</m:t>
                          </m:r>
                        </m:den>
                      </m:f>
                    </m:oMath>
                  </m:oMathPara>
                </a14:m>
                <a:endParaRPr lang="fr-FR" altLang="fr-FR" sz="1200" b="1" dirty="0">
                  <a:latin typeface="Georgia" pitchFamily="18" charset="0"/>
                </a:endParaRPr>
              </a:p>
            </p:txBody>
          </p:sp>
        </mc:Choice>
        <mc:Fallback>
          <p:sp>
            <p:nvSpPr>
              <p:cNvPr id="28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33688" y="3683218"/>
                <a:ext cx="1655762" cy="482440"/>
              </a:xfrm>
              <a:prstGeom prst="rect">
                <a:avLst/>
              </a:prstGeom>
              <a:blipFill rotWithShape="1">
                <a:blip r:embed="rId5"/>
                <a:stretch>
                  <a:fillRect l="-16605" r="-15129" b="-50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ZoneTexte 12"/>
              <p:cNvSpPr txBox="1">
                <a:spLocks noChangeArrowheads="1"/>
              </p:cNvSpPr>
              <p:nvPr/>
            </p:nvSpPr>
            <p:spPr bwMode="auto">
              <a:xfrm>
                <a:off x="2832100" y="4903268"/>
                <a:ext cx="1655762" cy="4530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altLang="fr-FR" sz="1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Flux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de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march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é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Flux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d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'</m:t>
                          </m:r>
                          <m:r>
                            <m:rPr>
                              <m:nor/>
                            </m:rPr>
                            <a:rPr lang="fr-FR" altLang="fr-FR" sz="1200" b="1" i="0" smtClean="0">
                              <a:latin typeface="Georgia" panose="02040502050405020303" pitchFamily="18" charset="0"/>
                            </a:rPr>
                            <m:t>innovation</m:t>
                          </m:r>
                        </m:den>
                      </m:f>
                    </m:oMath>
                  </m:oMathPara>
                </a14:m>
                <a:endParaRPr lang="fr-FR" altLang="fr-FR" sz="1200" b="1" dirty="0">
                  <a:latin typeface="Georgia" pitchFamily="18" charset="0"/>
                </a:endParaRPr>
              </a:p>
            </p:txBody>
          </p:sp>
        </mc:Choice>
        <mc:Fallback>
          <p:sp>
            <p:nvSpPr>
              <p:cNvPr id="29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32100" y="4903268"/>
                <a:ext cx="1655762" cy="45300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7177" grpId="0"/>
      <p:bldP spid="7178" grpId="0"/>
      <p:bldP spid="7179" grpId="0"/>
      <p:bldP spid="7180" grpId="0"/>
      <p:bldP spid="7181" grpId="0"/>
      <p:bldP spid="2" grpId="0" animBg="1"/>
      <p:bldP spid="26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307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altLang="fr-FR" sz="2000" smtClean="0">
                <a:latin typeface="Georgia" pitchFamily="18" charset="0"/>
                <a:cs typeface="Times New Roman" pitchFamily="18" charset="0"/>
              </a:rPr>
              <a:t>Les deux formes de la monnaie (endogène) et le pouvoir bancaire dans le capitalisme (économie monétaire)</a:t>
            </a:r>
          </a:p>
        </p:txBody>
      </p:sp>
      <p:cxnSp>
        <p:nvCxnSpPr>
          <p:cNvPr id="3" name="Connecteur droit 2"/>
          <p:cNvCxnSpPr/>
          <p:nvPr/>
        </p:nvCxnSpPr>
        <p:spPr bwMode="auto">
          <a:xfrm>
            <a:off x="1196975" y="3581400"/>
            <a:ext cx="25923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9"/>
          <p:cNvSpPr txBox="1">
            <a:spLocks noChangeArrowheads="1"/>
          </p:cNvSpPr>
          <p:nvPr/>
        </p:nvSpPr>
        <p:spPr bwMode="auto">
          <a:xfrm>
            <a:off x="1174750" y="1360488"/>
            <a:ext cx="2582863" cy="2124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fr-FR" altLang="fr-FR" sz="1200" b="1" dirty="0" smtClean="0">
                <a:latin typeface="Georgia" pitchFamily="18" charset="0"/>
              </a:rPr>
              <a:t>Structure de financement</a:t>
            </a:r>
          </a:p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fr-FR" altLang="fr-FR" sz="1200" b="1" dirty="0" smtClean="0">
                <a:latin typeface="Georgia" pitchFamily="18" charset="0"/>
              </a:rPr>
              <a:t>(de l’accumulation capitaliste)</a:t>
            </a:r>
          </a:p>
          <a:p>
            <a:pPr marL="171450" indent="-171450" algn="ctr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fr-FR" altLang="fr-FR" sz="1200" b="1" dirty="0" smtClean="0">
              <a:latin typeface="Georgia" pitchFamily="18" charset="0"/>
            </a:endParaRP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1200" dirty="0" smtClean="0">
                <a:latin typeface="Georgia" pitchFamily="18" charset="0"/>
              </a:rPr>
              <a:t>Monnaie de crédit </a:t>
            </a:r>
            <a:r>
              <a:rPr lang="fr-FR" altLang="fr-FR" sz="1200" i="1" dirty="0" smtClean="0">
                <a:latin typeface="Georgia" pitchFamily="18" charset="0"/>
              </a:rPr>
              <a:t>crée </a:t>
            </a:r>
            <a:r>
              <a:rPr lang="fr-FR" altLang="fr-FR" sz="1200" dirty="0" smtClean="0">
                <a:latin typeface="Georgia" pitchFamily="18" charset="0"/>
              </a:rPr>
              <a:t>et </a:t>
            </a:r>
            <a:r>
              <a:rPr lang="fr-FR" altLang="fr-FR" sz="1200" i="1" dirty="0" smtClean="0">
                <a:latin typeface="Georgia" pitchFamily="18" charset="0"/>
              </a:rPr>
              <a:t>détruite </a:t>
            </a:r>
            <a:r>
              <a:rPr lang="fr-FR" altLang="fr-FR" sz="1200" dirty="0" smtClean="0">
                <a:latin typeface="Georgia" pitchFamily="18" charset="0"/>
              </a:rPr>
              <a:t>(par la banque)</a:t>
            </a: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1200" dirty="0" smtClean="0">
                <a:latin typeface="Georgia" pitchFamily="18" charset="0"/>
              </a:rPr>
              <a:t>Signes de puissance du capital</a:t>
            </a: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1200" dirty="0" smtClean="0">
                <a:latin typeface="Georgia" pitchFamily="18" charset="0"/>
              </a:rPr>
              <a:t>Possibilité de détachement (</a:t>
            </a:r>
            <a:r>
              <a:rPr lang="fr-FR" altLang="fr-FR" sz="1200" dirty="0" err="1" smtClean="0">
                <a:latin typeface="Georgia" pitchFamily="18" charset="0"/>
              </a:rPr>
              <a:t>réarticulation</a:t>
            </a:r>
            <a:r>
              <a:rPr lang="fr-FR" altLang="fr-FR" sz="1200" dirty="0" smtClean="0">
                <a:latin typeface="Georgia" pitchFamily="18" charset="0"/>
              </a:rPr>
              <a:t> de chaînes économiques)</a:t>
            </a: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1200" dirty="0" smtClean="0">
                <a:latin typeface="Georgia" pitchFamily="18" charset="0"/>
              </a:rPr>
              <a:t>Quantité abstraite (dématérialisée)</a:t>
            </a:r>
          </a:p>
        </p:txBody>
      </p:sp>
      <p:sp>
        <p:nvSpPr>
          <p:cNvPr id="28" name="ZoneTexte 9"/>
          <p:cNvSpPr txBox="1">
            <a:spLocks noChangeArrowheads="1"/>
          </p:cNvSpPr>
          <p:nvPr/>
        </p:nvSpPr>
        <p:spPr bwMode="auto">
          <a:xfrm>
            <a:off x="1174750" y="3611563"/>
            <a:ext cx="2584450" cy="24923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fr-FR" altLang="fr-FR" sz="1200" b="1" dirty="0" smtClean="0">
                <a:latin typeface="Georgia" pitchFamily="18" charset="0"/>
              </a:rPr>
              <a:t>Moyens de paiement</a:t>
            </a:r>
          </a:p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fr-FR" altLang="fr-FR" sz="1200" b="1" dirty="0" smtClean="0">
                <a:latin typeface="Georgia" pitchFamily="18" charset="0"/>
              </a:rPr>
              <a:t>(des biens produits)</a:t>
            </a:r>
          </a:p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endParaRPr lang="fr-FR" altLang="fr-FR" sz="1200" b="1" dirty="0" smtClean="0">
              <a:latin typeface="Georgia" pitchFamily="18" charset="0"/>
            </a:endParaRP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1200" dirty="0" smtClean="0">
                <a:latin typeface="Georgia" pitchFamily="18" charset="0"/>
              </a:rPr>
              <a:t>Monnaie d’échange </a:t>
            </a:r>
            <a:r>
              <a:rPr lang="fr-FR" altLang="fr-FR" sz="1200" i="1" dirty="0" smtClean="0">
                <a:latin typeface="Georgia" pitchFamily="18" charset="0"/>
              </a:rPr>
              <a:t>appropriée </a:t>
            </a:r>
            <a:r>
              <a:rPr lang="fr-FR" altLang="fr-FR" sz="1200" dirty="0" smtClean="0">
                <a:latin typeface="Georgia" pitchFamily="18" charset="0"/>
              </a:rPr>
              <a:t>(par l’entreprise et les salariés)</a:t>
            </a: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1200" dirty="0" smtClean="0">
                <a:latin typeface="Georgia" pitchFamily="18" charset="0"/>
              </a:rPr>
              <a:t>Signes de valeur d’échange </a:t>
            </a:r>
            <a:r>
              <a:rPr lang="fr-FR" altLang="fr-FR" sz="1200" dirty="0" err="1" smtClean="0">
                <a:latin typeface="Georgia" pitchFamily="18" charset="0"/>
              </a:rPr>
              <a:t>impuissantés</a:t>
            </a:r>
            <a:endParaRPr lang="fr-FR" altLang="fr-FR" sz="1200" dirty="0" smtClean="0">
              <a:latin typeface="Georgia" pitchFamily="18" charset="0"/>
            </a:endParaRP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1200" dirty="0" smtClean="0">
                <a:latin typeface="Georgia" pitchFamily="18" charset="0"/>
              </a:rPr>
              <a:t>Possibilité de prélèvement (sur un flux de consommation)</a:t>
            </a: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1200" dirty="0">
                <a:latin typeface="Georgia" pitchFamily="18" charset="0"/>
              </a:rPr>
              <a:t>Monnaie métallique, monnaie d’Etat, monnaie marchande</a:t>
            </a: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altLang="fr-FR" sz="1200" dirty="0" smtClean="0">
                <a:latin typeface="Georgia" pitchFamily="18" charset="0"/>
              </a:rPr>
              <a:t>Revenu concret (éventail de produits achetables)</a:t>
            </a:r>
          </a:p>
        </p:txBody>
      </p:sp>
      <p:sp>
        <p:nvSpPr>
          <p:cNvPr id="13" name="Accolade ouvrante 12"/>
          <p:cNvSpPr/>
          <p:nvPr/>
        </p:nvSpPr>
        <p:spPr bwMode="auto">
          <a:xfrm>
            <a:off x="909638" y="1430338"/>
            <a:ext cx="287337" cy="2062162"/>
          </a:xfrm>
          <a:prstGeom prst="lef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8" name="Accolade ouvrante 37"/>
          <p:cNvSpPr/>
          <p:nvPr/>
        </p:nvSpPr>
        <p:spPr bwMode="auto">
          <a:xfrm>
            <a:off x="909638" y="3676650"/>
            <a:ext cx="287337" cy="2363788"/>
          </a:xfrm>
          <a:prstGeom prst="lef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231" name="ZoneTexte 14"/>
          <p:cNvSpPr txBox="1">
            <a:spLocks noChangeArrowheads="1"/>
          </p:cNvSpPr>
          <p:nvPr/>
        </p:nvSpPr>
        <p:spPr bwMode="auto">
          <a:xfrm>
            <a:off x="107950" y="2230438"/>
            <a:ext cx="801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latin typeface="Georgia" pitchFamily="18" charset="0"/>
              </a:rPr>
              <a:t>Flux à quanta</a:t>
            </a:r>
          </a:p>
        </p:txBody>
      </p:sp>
      <p:sp>
        <p:nvSpPr>
          <p:cNvPr id="9220" name="ZoneTexte 40"/>
          <p:cNvSpPr txBox="1">
            <a:spLocks noChangeArrowheads="1"/>
          </p:cNvSpPr>
          <p:nvPr/>
        </p:nvSpPr>
        <p:spPr bwMode="auto">
          <a:xfrm>
            <a:off x="1588" y="4748213"/>
            <a:ext cx="946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latin typeface="Georgia" pitchFamily="18" charset="0"/>
              </a:rPr>
              <a:t>Ligne à segments</a:t>
            </a:r>
          </a:p>
        </p:txBody>
      </p:sp>
      <p:cxnSp>
        <p:nvCxnSpPr>
          <p:cNvPr id="20" name="Connecteur droit 19"/>
          <p:cNvCxnSpPr/>
          <p:nvPr/>
        </p:nvCxnSpPr>
        <p:spPr>
          <a:xfrm>
            <a:off x="5046663" y="3581400"/>
            <a:ext cx="400685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2" name="ZoneTexte 29"/>
          <p:cNvSpPr txBox="1">
            <a:spLocks noChangeArrowheads="1"/>
          </p:cNvSpPr>
          <p:nvPr/>
        </p:nvSpPr>
        <p:spPr bwMode="auto">
          <a:xfrm>
            <a:off x="5046663" y="1328738"/>
            <a:ext cx="3095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latin typeface="Georgia" pitchFamily="18" charset="0"/>
              </a:rPr>
              <a:t>Pouvoir bancaire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 b="1">
                <a:latin typeface="Georgia" pitchFamily="18" charset="0"/>
              </a:rPr>
              <a:t>(banques mondiales, banques de premier et de second rang)</a:t>
            </a:r>
          </a:p>
        </p:txBody>
      </p:sp>
      <p:sp>
        <p:nvSpPr>
          <p:cNvPr id="9223" name="ZoneTexte 7167"/>
          <p:cNvSpPr txBox="1">
            <a:spLocks noChangeArrowheads="1"/>
          </p:cNvSpPr>
          <p:nvPr/>
        </p:nvSpPr>
        <p:spPr bwMode="auto">
          <a:xfrm>
            <a:off x="5016500" y="2000250"/>
            <a:ext cx="28908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fr-FR" altLang="fr-FR" sz="1200">
                <a:latin typeface="Georgia" pitchFamily="18" charset="0"/>
              </a:rPr>
              <a:t>Monnaie virtuelle ou monnaie-capital</a:t>
            </a:r>
          </a:p>
          <a:p>
            <a:pPr algn="just" eaLnBrk="1" hangingPunct="1">
              <a:spcBef>
                <a:spcPct val="0"/>
              </a:spcBef>
            </a:pPr>
            <a:r>
              <a:rPr lang="fr-FR" altLang="fr-FR" sz="1200">
                <a:latin typeface="Georgia" pitchFamily="18" charset="0"/>
              </a:rPr>
              <a:t>Force prospective non réalisable</a:t>
            </a:r>
          </a:p>
          <a:p>
            <a:pPr algn="just" eaLnBrk="1" hangingPunct="1">
              <a:spcBef>
                <a:spcPct val="0"/>
              </a:spcBef>
            </a:pPr>
            <a:r>
              <a:rPr lang="fr-FR" altLang="fr-FR" sz="1200">
                <a:latin typeface="Georgia" pitchFamily="18" charset="0"/>
              </a:rPr>
              <a:t>Flux indivis « à pouvoir mutant » </a:t>
            </a:r>
          </a:p>
          <a:p>
            <a:pPr algn="just" eaLnBrk="1" hangingPunct="1">
              <a:spcBef>
                <a:spcPct val="0"/>
              </a:spcBef>
            </a:pPr>
            <a:r>
              <a:rPr lang="fr-FR" altLang="fr-FR" sz="1200">
                <a:latin typeface="Georgia" pitchFamily="18" charset="0"/>
              </a:rPr>
              <a:t>Flux désirant de monnaie</a:t>
            </a:r>
          </a:p>
          <a:p>
            <a:pPr algn="just" eaLnBrk="1" hangingPunct="1">
              <a:spcBef>
                <a:spcPct val="0"/>
              </a:spcBef>
            </a:pPr>
            <a:r>
              <a:rPr lang="fr-FR" altLang="fr-FR" sz="1200">
                <a:latin typeface="Georgia" pitchFamily="18" charset="0"/>
              </a:rPr>
              <a:t>Masse des transactions économiques </a:t>
            </a:r>
          </a:p>
          <a:p>
            <a:pPr algn="just" eaLnBrk="1" hangingPunct="1">
              <a:spcBef>
                <a:spcPct val="0"/>
              </a:spcBef>
            </a:pPr>
            <a:r>
              <a:rPr lang="fr-FR" altLang="fr-FR" sz="1200">
                <a:latin typeface="Georgia" pitchFamily="18" charset="0"/>
              </a:rPr>
              <a:t>Pôles : création et destruction de monnaie</a:t>
            </a:r>
          </a:p>
          <a:p>
            <a:pPr algn="just" eaLnBrk="1" hangingPunct="1">
              <a:spcBef>
                <a:spcPct val="0"/>
              </a:spcBef>
            </a:pPr>
            <a:r>
              <a:rPr lang="fr-FR" altLang="fr-FR" sz="1200">
                <a:latin typeface="Georgia" pitchFamily="18" charset="0"/>
              </a:rPr>
              <a:t>Quanta : inflation/déflation</a:t>
            </a:r>
          </a:p>
        </p:txBody>
      </p:sp>
      <p:sp>
        <p:nvSpPr>
          <p:cNvPr id="9224" name="ZoneTexte 7167"/>
          <p:cNvSpPr txBox="1">
            <a:spLocks noChangeArrowheads="1"/>
          </p:cNvSpPr>
          <p:nvPr/>
        </p:nvSpPr>
        <p:spPr bwMode="auto">
          <a:xfrm>
            <a:off x="5016500" y="3613150"/>
            <a:ext cx="29749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fr-FR" altLang="fr-FR" sz="1200">
                <a:latin typeface="Georgia" pitchFamily="18" charset="0"/>
              </a:rPr>
              <a:t>Monnaie de paiement segmentarisable</a:t>
            </a:r>
          </a:p>
          <a:p>
            <a:pPr algn="just" eaLnBrk="1" hangingPunct="1">
              <a:spcBef>
                <a:spcPct val="0"/>
              </a:spcBef>
            </a:pPr>
            <a:r>
              <a:rPr lang="fr-FR" altLang="fr-FR" sz="1200">
                <a:latin typeface="Georgia" pitchFamily="18" charset="0"/>
              </a:rPr>
              <a:t>Monnaie-revenu</a:t>
            </a:r>
          </a:p>
          <a:p>
            <a:pPr algn="just" eaLnBrk="1" hangingPunct="1">
              <a:spcBef>
                <a:spcPct val="0"/>
              </a:spcBef>
            </a:pPr>
            <a:r>
              <a:rPr lang="fr-FR" altLang="fr-FR" sz="1200">
                <a:latin typeface="Georgia" pitchFamily="18" charset="0"/>
              </a:rPr>
              <a:t>Flux divisé et distribué aux facteurs de production par l’entreprise</a:t>
            </a:r>
          </a:p>
          <a:p>
            <a:pPr algn="just" eaLnBrk="1" hangingPunct="1">
              <a:spcBef>
                <a:spcPct val="0"/>
              </a:spcBef>
            </a:pPr>
            <a:r>
              <a:rPr lang="fr-FR" altLang="fr-FR" sz="1200">
                <a:latin typeface="Georgia" pitchFamily="18" charset="0"/>
              </a:rPr>
              <a:t>Formation du pouvoir d’achat</a:t>
            </a:r>
          </a:p>
          <a:p>
            <a:pPr algn="just">
              <a:spcBef>
                <a:spcPct val="0"/>
              </a:spcBef>
            </a:pPr>
            <a:r>
              <a:rPr lang="fr-FR" altLang="fr-FR" sz="1200">
                <a:latin typeface="Georgia" pitchFamily="18" charset="0"/>
              </a:rPr>
              <a:t>Salaires nominaux: salaires réels, profits nets,  intérêts, rentes, etc.</a:t>
            </a:r>
          </a:p>
        </p:txBody>
      </p:sp>
      <p:cxnSp>
        <p:nvCxnSpPr>
          <p:cNvPr id="16" name="Connecteur droit 15"/>
          <p:cNvCxnSpPr/>
          <p:nvPr/>
        </p:nvCxnSpPr>
        <p:spPr>
          <a:xfrm>
            <a:off x="5046663" y="5040313"/>
            <a:ext cx="400685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6" name="ZoneTexte 7167"/>
          <p:cNvSpPr txBox="1">
            <a:spLocks noChangeArrowheads="1"/>
          </p:cNvSpPr>
          <p:nvPr/>
        </p:nvSpPr>
        <p:spPr bwMode="auto">
          <a:xfrm>
            <a:off x="5016500" y="5089525"/>
            <a:ext cx="28908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fr-FR" altLang="fr-FR" sz="1200">
                <a:latin typeface="Georgia" pitchFamily="18" charset="0"/>
              </a:rPr>
              <a:t>Monnaie de paiement segmentarisée</a:t>
            </a:r>
          </a:p>
          <a:p>
            <a:pPr algn="just" eaLnBrk="1" hangingPunct="1">
              <a:spcBef>
                <a:spcPct val="0"/>
              </a:spcBef>
            </a:pPr>
            <a:r>
              <a:rPr lang="fr-FR" altLang="fr-FR" sz="1200">
                <a:latin typeface="Georgia" pitchFamily="18" charset="0"/>
              </a:rPr>
              <a:t>Dépense du pouvoir d’achat formé</a:t>
            </a:r>
          </a:p>
          <a:p>
            <a:pPr algn="just" eaLnBrk="1" hangingPunct="1">
              <a:spcBef>
                <a:spcPct val="0"/>
              </a:spcBef>
            </a:pPr>
            <a:r>
              <a:rPr lang="fr-FR" altLang="fr-FR" sz="1200">
                <a:latin typeface="Georgia" pitchFamily="18" charset="0"/>
              </a:rPr>
              <a:t>Total de tous les biens en monnaie (ensemble des biens produits achetables à une époque donnée)</a:t>
            </a:r>
          </a:p>
        </p:txBody>
      </p:sp>
      <p:cxnSp>
        <p:nvCxnSpPr>
          <p:cNvPr id="26" name="Connecteur droit 25"/>
          <p:cNvCxnSpPr/>
          <p:nvPr/>
        </p:nvCxnSpPr>
        <p:spPr>
          <a:xfrm>
            <a:off x="5046663" y="1974850"/>
            <a:ext cx="400685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e 3"/>
          <p:cNvGrpSpPr>
            <a:grpSpLocks/>
          </p:cNvGrpSpPr>
          <p:nvPr/>
        </p:nvGrpSpPr>
        <p:grpSpPr bwMode="auto">
          <a:xfrm>
            <a:off x="3768725" y="1993900"/>
            <a:ext cx="277813" cy="4065588"/>
            <a:chOff x="4654550" y="1974850"/>
            <a:chExt cx="277813" cy="4065588"/>
          </a:xfrm>
        </p:grpSpPr>
        <p:cxnSp>
          <p:nvCxnSpPr>
            <p:cNvPr id="19" name="Connecteur droit avec flèche 18"/>
            <p:cNvCxnSpPr/>
            <p:nvPr/>
          </p:nvCxnSpPr>
          <p:spPr>
            <a:xfrm>
              <a:off x="4932363" y="1974850"/>
              <a:ext cx="0" cy="4065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24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4550" y="2230438"/>
              <a:ext cx="274638" cy="3267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7929563" y="2584450"/>
            <a:ext cx="122872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000" b="1">
                <a:latin typeface="Georgia" pitchFamily="18" charset="0"/>
              </a:rPr>
              <a:t>Ligne abstraite non figurative</a:t>
            </a:r>
          </a:p>
        </p:txBody>
      </p:sp>
      <p:sp>
        <p:nvSpPr>
          <p:cNvPr id="8" name="Accolade fermante 7"/>
          <p:cNvSpPr/>
          <p:nvPr/>
        </p:nvSpPr>
        <p:spPr>
          <a:xfrm>
            <a:off x="7827963" y="2038350"/>
            <a:ext cx="163512" cy="149383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" name="Accolade fermante 28"/>
          <p:cNvSpPr/>
          <p:nvPr/>
        </p:nvSpPr>
        <p:spPr>
          <a:xfrm>
            <a:off x="7880350" y="3613150"/>
            <a:ext cx="165100" cy="136683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012113" y="4105275"/>
            <a:ext cx="106203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000" b="1">
                <a:solidFill>
                  <a:srgbClr val="000000"/>
                </a:solidFill>
                <a:latin typeface="Georgia" pitchFamily="18" charset="0"/>
              </a:rPr>
              <a:t>Ligne de segmentarité souple</a:t>
            </a:r>
          </a:p>
        </p:txBody>
      </p:sp>
      <p:sp>
        <p:nvSpPr>
          <p:cNvPr id="31" name="Accolade fermante 30"/>
          <p:cNvSpPr/>
          <p:nvPr/>
        </p:nvSpPr>
        <p:spPr>
          <a:xfrm>
            <a:off x="7880350" y="5095875"/>
            <a:ext cx="165100" cy="97313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8012113" y="5305425"/>
            <a:ext cx="106203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000" b="1">
                <a:solidFill>
                  <a:srgbClr val="000000"/>
                </a:solidFill>
                <a:latin typeface="Georgia" pitchFamily="18" charset="0"/>
              </a:rPr>
              <a:t>Ligne de segmentarité dure</a:t>
            </a:r>
          </a:p>
        </p:txBody>
      </p:sp>
      <p:cxnSp>
        <p:nvCxnSpPr>
          <p:cNvPr id="22" name="Connecteur en arc 21"/>
          <p:cNvCxnSpPr/>
          <p:nvPr/>
        </p:nvCxnSpPr>
        <p:spPr>
          <a:xfrm rot="10800000" flipV="1">
            <a:off x="5003800" y="2984500"/>
            <a:ext cx="12700" cy="1368425"/>
          </a:xfrm>
          <a:prstGeom prst="curvedConnector3">
            <a:avLst>
              <a:gd name="adj1" fmla="val 1800000"/>
            </a:avLst>
          </a:prstGeom>
          <a:ln w="158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16" name="Connecteur en arc 9215"/>
          <p:cNvCxnSpPr/>
          <p:nvPr/>
        </p:nvCxnSpPr>
        <p:spPr>
          <a:xfrm rot="10800000" flipV="1">
            <a:off x="5016500" y="4460875"/>
            <a:ext cx="12700" cy="1366838"/>
          </a:xfrm>
          <a:prstGeom prst="curvedConnector3">
            <a:avLst>
              <a:gd name="adj1" fmla="val 1800000"/>
            </a:avLst>
          </a:prstGeom>
          <a:ln w="1587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3998913" y="2584450"/>
            <a:ext cx="1062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000" i="1">
                <a:solidFill>
                  <a:srgbClr val="000000"/>
                </a:solidFill>
                <a:latin typeface="Georgia" pitchFamily="18" charset="0"/>
              </a:rPr>
              <a:t>Zone d’impuissance</a:t>
            </a: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3975100" y="4029075"/>
            <a:ext cx="1062038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000" i="1">
                <a:solidFill>
                  <a:srgbClr val="000000"/>
                </a:solidFill>
                <a:latin typeface="Georgia" pitchFamily="18" charset="0"/>
              </a:rPr>
              <a:t>Zone d’indiscer-nabilité</a:t>
            </a: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3979863" y="5381625"/>
            <a:ext cx="1062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000" i="1">
                <a:solidFill>
                  <a:srgbClr val="000000"/>
                </a:solidFill>
                <a:latin typeface="Georgia" pitchFamily="18" charset="0"/>
              </a:rPr>
              <a:t>Zone de puissance</a:t>
            </a: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4013200" y="3376613"/>
            <a:ext cx="800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800" b="1">
                <a:solidFill>
                  <a:srgbClr val="000000"/>
                </a:solidFill>
                <a:latin typeface="Georgia" pitchFamily="18" charset="0"/>
              </a:rPr>
              <a:t>Conversion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solidFill>
                  <a:srgbClr val="000000"/>
                </a:solidFill>
                <a:latin typeface="Georgia" pitchFamily="18" charset="0"/>
              </a:rPr>
              <a:t>(opérée par les banques privées et les entreprises)</a:t>
            </a: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4006850" y="4813300"/>
            <a:ext cx="7842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800" b="1">
                <a:solidFill>
                  <a:srgbClr val="000000"/>
                </a:solidFill>
                <a:latin typeface="Georgia" pitchFamily="18" charset="0"/>
              </a:rPr>
              <a:t>Conversion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solidFill>
                  <a:srgbClr val="000000"/>
                </a:solidFill>
                <a:latin typeface="Georgia" pitchFamily="18" charset="0"/>
              </a:rPr>
              <a:t>(opérée par les banques centrales)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92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9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9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9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9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9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9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1" dur="500"/>
                                        <p:tgtEl>
                                          <p:spTgt spid="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8" grpId="0" animBg="1"/>
      <p:bldP spid="9231" grpId="0"/>
      <p:bldP spid="9220" grpId="0"/>
      <p:bldP spid="9222" grpId="0"/>
      <p:bldP spid="7" grpId="0"/>
      <p:bldP spid="8" grpId="0" animBg="1"/>
      <p:bldP spid="29" grpId="0" animBg="1"/>
      <p:bldP spid="10" grpId="0"/>
      <p:bldP spid="31" grpId="0" animBg="1"/>
      <p:bldP spid="32" grpId="0"/>
      <p:bldP spid="57" grpId="0"/>
      <p:bldP spid="59" grpId="0"/>
      <p:bldP spid="60" grpId="0"/>
      <p:bldP spid="61" grpId="0"/>
      <p:bldP spid="6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7017</TotalTime>
  <Words>780</Words>
  <Application>Microsoft Office PowerPoint</Application>
  <PresentationFormat>Affichage à l'écran (4:3)</PresentationFormat>
  <Paragraphs>160</Paragraphs>
  <Slides>8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Calibri</vt:lpstr>
      <vt:lpstr>Arial</vt:lpstr>
      <vt:lpstr>Georgia</vt:lpstr>
      <vt:lpstr>Times New Roman</vt:lpstr>
      <vt:lpstr>Thème Office</vt:lpstr>
      <vt:lpstr>Les trois moments de l’histoire universelle et les hétérodoxies monétaires régulationnistes, postkeynésiennes et marxistes</vt:lpstr>
      <vt:lpstr>Schéma de l’échange généralisé selon Lévi-Strauss (exemple avec 3 groupes de filiation locaux) ou la circulation des dettes (horizontales?)</vt:lpstr>
      <vt:lpstr>Introduction d’un second type de dettes (diagonales?) source de contradiction dans le système kachin selon Lévi-Strauss</vt:lpstr>
      <vt:lpstr>Résolution de la contradiction selon Leach par l’inclusion des biens intangibles (prestige, droits fonciers) correspondant à un troisième type de dettes (verticales?)</vt:lpstr>
      <vt:lpstr>Résolution de la contradiction selon Leach par l’inclusion des biens intangibles (prestige, droits fonciers) correspondant à un troisième type de dettes (verticales?)</vt:lpstr>
      <vt:lpstr>Le cycle de la dette infinie sous la tyrannie corinthienne de Cypsélos ou la monétarisation de l’économie par l’Etat via l’impôt</vt:lpstr>
      <vt:lpstr>Le capitalisme (ou axiomatique capitaliste) comme système complexe de trois rapports différentiels entre flux décodés</vt:lpstr>
      <vt:lpstr>Les deux formes de la monnaie (endogène) et le pouvoir bancaire dans le capitalisme (économie monétaire)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Quentin</dc:creator>
  <cp:lastModifiedBy>Quentin</cp:lastModifiedBy>
  <cp:revision>251</cp:revision>
  <dcterms:created xsi:type="dcterms:W3CDTF">2016-02-05T20:22:10Z</dcterms:created>
  <dcterms:modified xsi:type="dcterms:W3CDTF">2016-05-04T04:27:20Z</dcterms:modified>
</cp:coreProperties>
</file>